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78" r:id="rId3"/>
    <p:sldId id="272" r:id="rId4"/>
    <p:sldId id="258" r:id="rId5"/>
    <p:sldId id="279" r:id="rId6"/>
    <p:sldId id="264" r:id="rId7"/>
    <p:sldId id="263" r:id="rId8"/>
    <p:sldId id="262" r:id="rId9"/>
    <p:sldId id="277" r:id="rId10"/>
    <p:sldId id="273" r:id="rId11"/>
    <p:sldId id="274" r:id="rId12"/>
    <p:sldId id="275" r:id="rId13"/>
    <p:sldId id="268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93FD8D-2C2C-46B1-A894-DF06B9F5BB96}" type="datetimeFigureOut">
              <a:rPr lang="en-IN" smtClean="0"/>
              <a:t>28-09-2018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5EEC7C-B113-45B3-8818-6BB83EB91A11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86959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8AA7F-7018-E841-B250-00D45B37C6F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526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8AA7F-7018-E841-B250-00D45B37C6F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217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8AA7F-7018-E841-B250-00D45B37C6F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094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8AA7F-7018-E841-B250-00D45B37C6F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780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8AA7F-7018-E841-B250-00D45B37C6F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8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8AA7F-7018-E841-B250-00D45B37C6F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7125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8AA7F-7018-E841-B250-00D45B37C6F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192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8AA7F-7018-E841-B250-00D45B37C6F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3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College" TargetMode="External"/><Relationship Id="rId3" Type="http://schemas.openxmlformats.org/officeDocument/2006/relationships/image" Target="../media/image5.tiff"/><Relationship Id="rId7" Type="http://schemas.openxmlformats.org/officeDocument/2006/relationships/hyperlink" Target="https://en.wikipedia.org/wiki/University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tel:+441989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415088"/>
            <a:ext cx="9144000" cy="442912"/>
          </a:xfrm>
          <a:prstGeom prst="rect">
            <a:avLst/>
          </a:prstGeom>
          <a:solidFill>
            <a:srgbClr val="293A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397949"/>
            <a:ext cx="9144000" cy="45719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59786"/>
            <a:ext cx="9144000" cy="365125"/>
          </a:xfrm>
        </p:spPr>
        <p:txBody>
          <a:bodyPr/>
          <a:lstStyle/>
          <a:p>
            <a:r>
              <a:rPr lang="en-US" sz="2000" dirty="0" smtClean="0">
                <a:solidFill>
                  <a:schemeClr val="bg1"/>
                </a:solidFill>
              </a:rPr>
              <a:t>www.stemgrant.org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4227" y="2286001"/>
            <a:ext cx="79961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293A89"/>
                </a:solidFill>
              </a:rPr>
              <a:t>National Education </a:t>
            </a:r>
            <a:r>
              <a:rPr lang="en-US" sz="2400" b="1" dirty="0">
                <a:solidFill>
                  <a:srgbClr val="293A89"/>
                </a:solidFill>
              </a:rPr>
              <a:t>F</a:t>
            </a:r>
            <a:r>
              <a:rPr lang="en-US" sz="2400" b="1" dirty="0" smtClean="0">
                <a:solidFill>
                  <a:srgbClr val="293A89"/>
                </a:solidFill>
              </a:rPr>
              <a:t>oundation (NEF</a:t>
            </a:r>
            <a:r>
              <a:rPr lang="en-US" sz="2400" b="1" dirty="0" smtClean="0">
                <a:solidFill>
                  <a:srgbClr val="293A89"/>
                </a:solidFill>
              </a:rPr>
              <a:t>), Washington </a:t>
            </a:r>
            <a:r>
              <a:rPr lang="en-US" sz="2400" b="1" dirty="0" smtClean="0">
                <a:solidFill>
                  <a:srgbClr val="293A89"/>
                </a:solidFill>
              </a:rPr>
              <a:t>D.C. </a:t>
            </a:r>
            <a:r>
              <a:rPr lang="en-US" sz="2400" b="1" dirty="0" smtClean="0">
                <a:solidFill>
                  <a:srgbClr val="293A89"/>
                </a:solidFill>
              </a:rPr>
              <a:t>- USA’s </a:t>
            </a:r>
            <a:r>
              <a:rPr lang="en-US" sz="2400" b="1" dirty="0" smtClean="0">
                <a:solidFill>
                  <a:srgbClr val="293A89"/>
                </a:solidFill>
              </a:rPr>
              <a:t>Biggest Educational Non-Profit Organization</a:t>
            </a:r>
          </a:p>
          <a:p>
            <a:endParaRPr lang="en-US" sz="2400" dirty="0">
              <a:solidFill>
                <a:srgbClr val="293A89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4705" y="3384373"/>
            <a:ext cx="85372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293A89"/>
                </a:solidFill>
                <a:latin typeface="Cambria" panose="02040503050406030204" pitchFamily="18" charset="0"/>
              </a:rPr>
              <a:t>STEM Centre-of-Excellence (SCoE)</a:t>
            </a:r>
            <a:r>
              <a:rPr lang="en-US" sz="3200" b="1" baseline="30000" dirty="0" smtClean="0">
                <a:solidFill>
                  <a:srgbClr val="293A89"/>
                </a:solidFill>
                <a:latin typeface="Cambria" panose="02040503050406030204" pitchFamily="18" charset="0"/>
              </a:rPr>
              <a:t>TM</a:t>
            </a:r>
            <a:r>
              <a:rPr lang="en-US" sz="3200" b="1" dirty="0" smtClean="0">
                <a:solidFill>
                  <a:srgbClr val="293A89"/>
                </a:solidFill>
                <a:latin typeface="Cambria" panose="02040503050406030204" pitchFamily="18" charset="0"/>
              </a:rPr>
              <a:t> at Naval Children School, </a:t>
            </a:r>
            <a:r>
              <a:rPr lang="en-US" sz="3200" b="1" dirty="0" smtClean="0">
                <a:solidFill>
                  <a:srgbClr val="293A89"/>
                </a:solidFill>
                <a:latin typeface="Cambria" panose="02040503050406030204" pitchFamily="18" charset="0"/>
              </a:rPr>
              <a:t>Vizag</a:t>
            </a:r>
            <a:endParaRPr lang="en-US" sz="3200" dirty="0">
              <a:solidFill>
                <a:srgbClr val="293A89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66074" y="3113146"/>
            <a:ext cx="5714491" cy="45719"/>
          </a:xfrm>
          <a:prstGeom prst="rect">
            <a:avLst/>
          </a:prstGeom>
          <a:solidFill>
            <a:srgbClr val="EC2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760" y="4429217"/>
            <a:ext cx="4724400" cy="1947950"/>
          </a:xfrm>
          <a:prstGeom prst="rect">
            <a:avLst/>
          </a:prstGeom>
        </p:spPr>
      </p:pic>
      <p:pic>
        <p:nvPicPr>
          <p:cNvPr id="12" name="Picture 2" descr="https://www.suny.edu/media/suny/content-assets/brand-guidelines/SUNY_NEW_LOGO_287_Blue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800" y="203953"/>
            <a:ext cx="1979676" cy="1704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705" y="284186"/>
            <a:ext cx="1911927" cy="1623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458807"/>
            <a:ext cx="3962400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86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367" y="197366"/>
            <a:ext cx="1901627" cy="9013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415088"/>
            <a:ext cx="9144000" cy="442912"/>
          </a:xfrm>
          <a:prstGeom prst="rect">
            <a:avLst/>
          </a:prstGeom>
          <a:solidFill>
            <a:srgbClr val="293A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397949"/>
            <a:ext cx="9144000" cy="45719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0486" y="87325"/>
            <a:ext cx="811679" cy="108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59786"/>
            <a:ext cx="9144000" cy="365125"/>
          </a:xfrm>
        </p:spPr>
        <p:txBody>
          <a:bodyPr/>
          <a:lstStyle/>
          <a:p>
            <a:r>
              <a:rPr lang="en-US" sz="2000" dirty="0">
                <a:solidFill>
                  <a:schemeClr val="bg1"/>
                </a:solidFill>
              </a:rPr>
              <a:t>www.stemgrant.org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344639" y="5562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664C9EDE-C486-014D-805E-301D93BE9C77}" type="slidenum">
              <a:rPr lang="en-US" smtClean="0">
                <a:solidFill>
                  <a:schemeClr val="bg1"/>
                </a:solidFill>
              </a:rPr>
              <a:t>10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137367" y="145610"/>
            <a:ext cx="8237765" cy="1082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Roboto Cn" pitchFamily="2" charset="0"/>
                <a:ea typeface="Roboto Cn" pitchFamily="2" charset="0"/>
                <a:cs typeface="+mj-cs"/>
              </a:defRPr>
            </a:lvl1pPr>
          </a:lstStyle>
          <a:p>
            <a:endParaRPr lang="en-US" sz="2400" b="1" dirty="0" smtClean="0"/>
          </a:p>
          <a:p>
            <a:r>
              <a:rPr lang="en-US" sz="2400" b="1" dirty="0" smtClean="0"/>
              <a:t>	                        </a:t>
            </a:r>
            <a:r>
              <a:rPr lang="en-US" sz="3300" b="1" u="sng" dirty="0" smtClean="0"/>
              <a:t>STEM </a:t>
            </a:r>
            <a:r>
              <a:rPr lang="en-US" sz="3300" b="1" u="sng" dirty="0"/>
              <a:t>Program Features </a:t>
            </a:r>
            <a:r>
              <a:rPr lang="en-US" sz="3300" b="1" u="sng" dirty="0" smtClean="0"/>
              <a:t>and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                                                                            </a:t>
            </a:r>
            <a:r>
              <a:rPr lang="en-US" sz="3300" b="1" u="sng" dirty="0" smtClean="0"/>
              <a:t>Benefits</a:t>
            </a:r>
            <a:r>
              <a:rPr lang="en-US" sz="2500" b="1" dirty="0" smtClean="0"/>
              <a:t>  </a:t>
            </a:r>
            <a:r>
              <a:rPr lang="en-US" sz="2400" b="1" dirty="0" smtClean="0">
                <a:latin typeface="Cambria" charset="0"/>
                <a:ea typeface="Cambria" charset="0"/>
                <a:cs typeface="Cambria" charset="0"/>
              </a:rPr>
              <a:t>   </a:t>
            </a:r>
            <a:r>
              <a:rPr lang="en-US" sz="2400" b="1" dirty="0">
                <a:latin typeface="Cambria" charset="0"/>
                <a:ea typeface="Cambria" charset="0"/>
                <a:cs typeface="Cambria" charset="0"/>
              </a:rPr>
              <a:t>	</a:t>
            </a:r>
            <a:endParaRPr lang="en-US" sz="2400" b="1" u="sng" dirty="0" smtClean="0"/>
          </a:p>
          <a:p>
            <a:r>
              <a:rPr lang="en-US" sz="2400" b="1" dirty="0"/>
              <a:t>	</a:t>
            </a:r>
            <a:endParaRPr lang="en-US" sz="2400" b="1" dirty="0"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16585" y="1178210"/>
            <a:ext cx="8258547" cy="52197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800" dirty="0" smtClean="0">
              <a:solidFill>
                <a:srgbClr val="293A89"/>
              </a:solidFill>
              <a:latin typeface="Avenir Book"/>
              <a:ea typeface="Verdana" charset="0"/>
              <a:cs typeface="Verdana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642" y="40119"/>
            <a:ext cx="2650586" cy="116111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2919" y="1564258"/>
            <a:ext cx="8698161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A. </a:t>
            </a:r>
            <a:r>
              <a:rPr lang="en-US" sz="1600" b="1" u="sng" dirty="0"/>
              <a:t>High-Quality “</a:t>
            </a:r>
            <a:r>
              <a:rPr lang="en-US" sz="1600" b="1" i="1" u="sng" dirty="0"/>
              <a:t>De-</a:t>
            </a:r>
            <a:r>
              <a:rPr lang="en-US" sz="1600" b="1" i="1" u="sng" dirty="0" err="1"/>
              <a:t>Stresser</a:t>
            </a:r>
            <a:r>
              <a:rPr lang="en-US" sz="1600" b="1" u="sng" dirty="0"/>
              <a:t>”</a:t>
            </a:r>
            <a:r>
              <a:rPr lang="en-US" sz="1600" b="1" dirty="0"/>
              <a:t>: SCoE is being </a:t>
            </a:r>
            <a:r>
              <a:rPr lang="en-US" sz="1600" b="1" dirty="0" smtClean="0"/>
              <a:t>exclusively deployed </a:t>
            </a:r>
            <a:r>
              <a:rPr lang="en-US" sz="1600" b="1" dirty="0"/>
              <a:t>in 55 carefully-selected schools of India. Without losing the spirit of competition, NEF-USA’s STEM Program is a Knowledge-driven, stress-busting elevator to bring joyful learning as a counter to the “</a:t>
            </a:r>
            <a:r>
              <a:rPr lang="en-US" sz="1600" b="1" i="1" dirty="0"/>
              <a:t>Exam-cracking</a:t>
            </a:r>
            <a:r>
              <a:rPr lang="en-US" sz="1600" b="1" dirty="0"/>
              <a:t>” mindset of today’s schooling system. The delivery format is alternate-weekend based - without disturbing school’s academic Time-table</a:t>
            </a:r>
            <a:endParaRPr lang="en-US" sz="1600" dirty="0"/>
          </a:p>
          <a:p>
            <a:r>
              <a:rPr lang="en-US" sz="1600" b="1" dirty="0"/>
              <a:t> </a:t>
            </a:r>
            <a:endParaRPr lang="en-US" sz="1600" dirty="0"/>
          </a:p>
          <a:p>
            <a:r>
              <a:rPr lang="en-US" sz="1600" b="1" dirty="0"/>
              <a:t>B. </a:t>
            </a:r>
            <a:r>
              <a:rPr lang="en-US" sz="1600" b="1" u="sng" dirty="0"/>
              <a:t>Curriculum</a:t>
            </a:r>
            <a:r>
              <a:rPr lang="en-US" sz="1600" b="1" dirty="0"/>
              <a:t>: Within the ambit of CBSE/ICSE/IB curriculum, STEM unleashes a spirit of </a:t>
            </a:r>
            <a:r>
              <a:rPr lang="en-US" sz="1600" b="1" i="1" dirty="0"/>
              <a:t>innovation, out-of-box creative-thinking</a:t>
            </a:r>
            <a:r>
              <a:rPr lang="en-US" sz="1600" b="1" dirty="0"/>
              <a:t> and </a:t>
            </a:r>
            <a:r>
              <a:rPr lang="en-US" sz="1600" b="1" i="1" dirty="0"/>
              <a:t>problem-solving</a:t>
            </a:r>
            <a:r>
              <a:rPr lang="en-US" sz="1600" b="1" dirty="0"/>
              <a:t> </a:t>
            </a:r>
            <a:r>
              <a:rPr lang="en-US" sz="1600" b="1" i="1" dirty="0"/>
              <a:t>skills</a:t>
            </a:r>
            <a:r>
              <a:rPr lang="en-US" sz="1600" b="1" dirty="0"/>
              <a:t> via</a:t>
            </a:r>
            <a:r>
              <a:rPr lang="en-US" sz="1600" b="1" i="1" dirty="0"/>
              <a:t> application</a:t>
            </a:r>
            <a:r>
              <a:rPr lang="en-US" sz="1600" b="1" dirty="0"/>
              <a:t> of </a:t>
            </a:r>
            <a:r>
              <a:rPr lang="en-US" sz="1600" b="1" i="1" dirty="0"/>
              <a:t>inter-disciplinary concepts </a:t>
            </a:r>
            <a:r>
              <a:rPr lang="en-US" sz="1600" b="1" dirty="0"/>
              <a:t>leading to enhancement in Higher-Order Thinking Skills (HOTS) thereby scaling-up students’ knowledge by allowing them to commit mistakes while solving Project challenges</a:t>
            </a:r>
            <a:endParaRPr lang="en-US" sz="1600" dirty="0"/>
          </a:p>
          <a:p>
            <a:r>
              <a:rPr lang="en-US" sz="1600" dirty="0"/>
              <a:t> </a:t>
            </a:r>
          </a:p>
          <a:p>
            <a:r>
              <a:rPr lang="en-US" sz="1600" b="1" dirty="0"/>
              <a:t>C. </a:t>
            </a:r>
            <a:r>
              <a:rPr lang="en-US" sz="1600" b="1" u="sng" dirty="0"/>
              <a:t>Pedagogy</a:t>
            </a:r>
            <a:r>
              <a:rPr lang="en-US" sz="1600" b="1" dirty="0"/>
              <a:t>: </a:t>
            </a:r>
            <a:r>
              <a:rPr lang="en-US" sz="1600" b="1" i="1" dirty="0"/>
              <a:t>Experiential learning</a:t>
            </a:r>
            <a:r>
              <a:rPr lang="en-US" sz="1600" b="1" dirty="0"/>
              <a:t> with </a:t>
            </a:r>
            <a:r>
              <a:rPr lang="en-US" sz="1600" b="1" i="1" dirty="0"/>
              <a:t>guidance-&amp;-mentoring</a:t>
            </a:r>
            <a:r>
              <a:rPr lang="en-US" sz="1600" b="1" dirty="0"/>
              <a:t> on STEM subjects by NEF experts - trained &amp; certified by State University of New York (SUNY), guiding students to pursue STEM pathways &amp; Courses in specific areas which may be chosen (in future) by participants at their Undergraduate levels. There is personalized learner tracking and 6 Weekly Reports are shared with teachers &amp; parents</a:t>
            </a:r>
            <a:endParaRPr lang="en-US" sz="1600" dirty="0"/>
          </a:p>
          <a:p>
            <a:pPr algn="just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1013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367" y="197366"/>
            <a:ext cx="1901627" cy="9013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415088"/>
            <a:ext cx="9144000" cy="442912"/>
          </a:xfrm>
          <a:prstGeom prst="rect">
            <a:avLst/>
          </a:prstGeom>
          <a:solidFill>
            <a:srgbClr val="293A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397949"/>
            <a:ext cx="9144000" cy="45719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0486" y="87325"/>
            <a:ext cx="811679" cy="108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59786"/>
            <a:ext cx="9144000" cy="365125"/>
          </a:xfrm>
        </p:spPr>
        <p:txBody>
          <a:bodyPr/>
          <a:lstStyle/>
          <a:p>
            <a:r>
              <a:rPr lang="en-US" sz="2000" dirty="0">
                <a:solidFill>
                  <a:schemeClr val="bg1"/>
                </a:solidFill>
              </a:rPr>
              <a:t>www.stemgrant.org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344639" y="5562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664C9EDE-C486-014D-805E-301D93BE9C77}" type="slidenum">
              <a:rPr lang="en-US" smtClean="0">
                <a:solidFill>
                  <a:schemeClr val="bg1"/>
                </a:solidFill>
              </a:rPr>
              <a:t>11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137367" y="145610"/>
            <a:ext cx="8237765" cy="1082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Roboto Cn" pitchFamily="2" charset="0"/>
                <a:ea typeface="Roboto Cn" pitchFamily="2" charset="0"/>
                <a:cs typeface="+mj-cs"/>
              </a:defRPr>
            </a:lvl1pPr>
          </a:lstStyle>
          <a:p>
            <a:endParaRPr lang="en-US" sz="2400" b="1" dirty="0" smtClean="0"/>
          </a:p>
          <a:p>
            <a:r>
              <a:rPr lang="en-US" sz="2400" b="1" dirty="0" smtClean="0"/>
              <a:t>	                        </a:t>
            </a:r>
            <a:r>
              <a:rPr lang="en-US" sz="3300" b="1" u="sng" dirty="0" smtClean="0"/>
              <a:t>STEM </a:t>
            </a:r>
            <a:r>
              <a:rPr lang="en-US" sz="3300" b="1" u="sng" dirty="0"/>
              <a:t>Program Features </a:t>
            </a:r>
            <a:r>
              <a:rPr lang="en-US" sz="3300" b="1" u="sng" dirty="0" smtClean="0"/>
              <a:t>and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                                                                            </a:t>
            </a:r>
            <a:r>
              <a:rPr lang="en-US" sz="3300" b="1" u="sng" dirty="0" smtClean="0"/>
              <a:t>Benefits</a:t>
            </a:r>
            <a:r>
              <a:rPr lang="en-US" sz="2500" b="1" dirty="0" smtClean="0"/>
              <a:t>  </a:t>
            </a:r>
            <a:r>
              <a:rPr lang="en-US" sz="2400" b="1" dirty="0" smtClean="0">
                <a:latin typeface="Cambria" charset="0"/>
                <a:ea typeface="Cambria" charset="0"/>
                <a:cs typeface="Cambria" charset="0"/>
              </a:rPr>
              <a:t>   </a:t>
            </a:r>
            <a:r>
              <a:rPr lang="en-US" sz="2400" b="1" dirty="0">
                <a:latin typeface="Cambria" charset="0"/>
                <a:ea typeface="Cambria" charset="0"/>
                <a:cs typeface="Cambria" charset="0"/>
              </a:rPr>
              <a:t>	</a:t>
            </a:r>
            <a:endParaRPr lang="en-US" sz="2400" b="1" u="sng" dirty="0" smtClean="0"/>
          </a:p>
          <a:p>
            <a:r>
              <a:rPr lang="en-US" sz="2400" b="1" dirty="0"/>
              <a:t>	</a:t>
            </a:r>
            <a:endParaRPr lang="en-US" sz="2400" b="1" dirty="0"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16585" y="1178210"/>
            <a:ext cx="8258547" cy="52197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800" dirty="0" smtClean="0">
              <a:solidFill>
                <a:srgbClr val="293A89"/>
              </a:solidFill>
              <a:latin typeface="Avenir Book"/>
              <a:ea typeface="Verdana" charset="0"/>
              <a:cs typeface="Verdana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642" y="40119"/>
            <a:ext cx="2650586" cy="116111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2919" y="1564258"/>
            <a:ext cx="869816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D. </a:t>
            </a:r>
            <a:r>
              <a:rPr lang="en-US" sz="1600" b="1" u="sng" dirty="0"/>
              <a:t>Program is Application-oriented</a:t>
            </a:r>
            <a:r>
              <a:rPr lang="en-US" sz="1600" b="1" dirty="0"/>
              <a:t>: 40-45% of the entire Program is Project, Application &amp; Activity based </a:t>
            </a:r>
            <a:endParaRPr lang="en-US" sz="1600" dirty="0"/>
          </a:p>
          <a:p>
            <a:r>
              <a:rPr lang="en-US" sz="1600" dirty="0"/>
              <a:t> </a:t>
            </a:r>
          </a:p>
          <a:p>
            <a:r>
              <a:rPr lang="en-US" sz="1600" b="1" dirty="0"/>
              <a:t>E.</a:t>
            </a:r>
            <a:r>
              <a:rPr lang="en-US" sz="1600" dirty="0"/>
              <a:t> </a:t>
            </a:r>
            <a:r>
              <a:rPr lang="en-US" sz="1600" b="1" u="sng" dirty="0"/>
              <a:t>2-days Field Work</a:t>
            </a:r>
            <a:r>
              <a:rPr lang="en-US" sz="1600" b="1" dirty="0"/>
              <a:t>: In a STEM-related Industry with prior preparation for application of knowledge acquired during STEM sessions</a:t>
            </a:r>
            <a:endParaRPr lang="en-US" sz="1600" dirty="0"/>
          </a:p>
          <a:p>
            <a:r>
              <a:rPr lang="en-US" sz="1600" dirty="0"/>
              <a:t> </a:t>
            </a:r>
          </a:p>
          <a:p>
            <a:r>
              <a:rPr lang="en-US" sz="1600" b="1" dirty="0"/>
              <a:t>F. </a:t>
            </a:r>
            <a:r>
              <a:rPr lang="en-US" sz="1600" b="1" u="sng" dirty="0"/>
              <a:t>Facilitating International Education</a:t>
            </a:r>
            <a:r>
              <a:rPr lang="en-US" sz="1600" b="1" dirty="0"/>
              <a:t>: NEF would impart Application Skills that shall translate into 3 credits points offered by </a:t>
            </a:r>
            <a:r>
              <a:rPr lang="en-US" sz="1600" b="1" dirty="0" err="1"/>
              <a:t>SUNY@Potsdam</a:t>
            </a:r>
            <a:r>
              <a:rPr lang="en-US" sz="1600" b="1" dirty="0"/>
              <a:t> for students of Class 10-&amp;-above who qualify the post-Program Assessment. These credits help students get admission in foreign Universities</a:t>
            </a:r>
            <a:endParaRPr lang="en-US" sz="1600" dirty="0"/>
          </a:p>
          <a:p>
            <a:r>
              <a:rPr lang="en-US" sz="1600" b="1" dirty="0"/>
              <a:t> </a:t>
            </a:r>
            <a:endParaRPr lang="en-US" sz="1600" dirty="0"/>
          </a:p>
          <a:p>
            <a:r>
              <a:rPr lang="en-US" sz="1600" b="1" dirty="0"/>
              <a:t>G. </a:t>
            </a:r>
            <a:r>
              <a:rPr lang="en-US" sz="1600" b="1" u="sng" dirty="0"/>
              <a:t>Project-based Learning</a:t>
            </a:r>
            <a:r>
              <a:rPr lang="en-US" sz="1600" b="1" dirty="0"/>
              <a:t>: Students are engaged in STEM Projects &amp; Design Contests viz. Smart-city Planning, Digital Security, Programing, Analytics, Project-Management, UAV-based Agricultural Surveillance, Climate-change / Global-Warming etc.</a:t>
            </a:r>
            <a:endParaRPr lang="en-US" sz="1600" dirty="0"/>
          </a:p>
          <a:p>
            <a:r>
              <a:rPr lang="en-US" sz="1600" dirty="0"/>
              <a:t> </a:t>
            </a:r>
          </a:p>
          <a:p>
            <a:r>
              <a:rPr lang="en-US" sz="1600" b="1" dirty="0"/>
              <a:t>H. </a:t>
            </a:r>
            <a:r>
              <a:rPr lang="en-US" sz="1600" b="1" u="sng" dirty="0"/>
              <a:t>Blended Learning</a:t>
            </a:r>
            <a:r>
              <a:rPr lang="en-US" sz="1600" b="1" dirty="0"/>
              <a:t>: Students are exposed to virtual / eLearning content and Gamification</a:t>
            </a:r>
            <a:endParaRPr lang="en-US" sz="1600" dirty="0"/>
          </a:p>
          <a:p>
            <a:r>
              <a:rPr lang="en-US" sz="1600" dirty="0"/>
              <a:t> </a:t>
            </a:r>
          </a:p>
          <a:p>
            <a:r>
              <a:rPr lang="en-US" sz="1600" b="1" dirty="0"/>
              <a:t>I. </a:t>
            </a:r>
            <a:r>
              <a:rPr lang="en-US" sz="1600" b="1" u="sng" dirty="0"/>
              <a:t>International and Industry Exposure</a:t>
            </a:r>
            <a:r>
              <a:rPr lang="en-US" sz="1600" b="1" dirty="0"/>
              <a:t>: Workshops conducted by industry and academic experts sourced from renowned organizations e.g. IBM/SAP/Google, </a:t>
            </a:r>
            <a:r>
              <a:rPr lang="en-US" sz="1600" b="1" dirty="0" err="1"/>
              <a:t>SUNY@Potsdam</a:t>
            </a:r>
            <a:r>
              <a:rPr lang="en-US" sz="1600" b="1" dirty="0"/>
              <a:t>, </a:t>
            </a:r>
            <a:r>
              <a:rPr lang="en-US" sz="1600" b="1" dirty="0" err="1"/>
              <a:t>IISc</a:t>
            </a:r>
            <a:r>
              <a:rPr lang="en-US" sz="1600" b="1" dirty="0"/>
              <a:t>., IITs, IIMs etc.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8618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367" y="197366"/>
            <a:ext cx="1901627" cy="9013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415088"/>
            <a:ext cx="9144000" cy="442912"/>
          </a:xfrm>
          <a:prstGeom prst="rect">
            <a:avLst/>
          </a:prstGeom>
          <a:solidFill>
            <a:srgbClr val="293A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397949"/>
            <a:ext cx="9144000" cy="45719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0486" y="87325"/>
            <a:ext cx="811679" cy="108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59786"/>
            <a:ext cx="9144000" cy="365125"/>
          </a:xfrm>
        </p:spPr>
        <p:txBody>
          <a:bodyPr/>
          <a:lstStyle/>
          <a:p>
            <a:r>
              <a:rPr lang="en-US" sz="2000" dirty="0">
                <a:solidFill>
                  <a:schemeClr val="bg1"/>
                </a:solidFill>
              </a:rPr>
              <a:t>www.stemgrant.org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344639" y="5562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664C9EDE-C486-014D-805E-301D93BE9C77}" type="slidenum">
              <a:rPr lang="en-US" smtClean="0">
                <a:solidFill>
                  <a:schemeClr val="bg1"/>
                </a:solidFill>
              </a:rPr>
              <a:t>12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137367" y="145610"/>
            <a:ext cx="8237765" cy="1082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Roboto Cn" pitchFamily="2" charset="0"/>
                <a:ea typeface="Roboto Cn" pitchFamily="2" charset="0"/>
                <a:cs typeface="+mj-cs"/>
              </a:defRPr>
            </a:lvl1pPr>
          </a:lstStyle>
          <a:p>
            <a:endParaRPr lang="en-US" sz="2400" b="1" dirty="0" smtClean="0"/>
          </a:p>
          <a:p>
            <a:r>
              <a:rPr lang="en-US" sz="2400" b="1" dirty="0" smtClean="0"/>
              <a:t>	                        </a:t>
            </a:r>
            <a:r>
              <a:rPr lang="en-US" sz="3300" b="1" u="sng" dirty="0" smtClean="0"/>
              <a:t>STEM </a:t>
            </a:r>
            <a:r>
              <a:rPr lang="en-US" sz="3300" b="1" u="sng" dirty="0"/>
              <a:t>Program Features </a:t>
            </a:r>
            <a:r>
              <a:rPr lang="en-US" sz="3300" b="1" u="sng" dirty="0" smtClean="0"/>
              <a:t>and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                                                                            </a:t>
            </a:r>
            <a:r>
              <a:rPr lang="en-US" sz="3300" b="1" u="sng" dirty="0" smtClean="0"/>
              <a:t>Benefits</a:t>
            </a:r>
            <a:r>
              <a:rPr lang="en-US" sz="2500" b="1" dirty="0" smtClean="0"/>
              <a:t>  </a:t>
            </a:r>
            <a:r>
              <a:rPr lang="en-US" sz="2400" b="1" dirty="0" smtClean="0">
                <a:latin typeface="Cambria" charset="0"/>
                <a:ea typeface="Cambria" charset="0"/>
                <a:cs typeface="Cambria" charset="0"/>
              </a:rPr>
              <a:t>   </a:t>
            </a:r>
            <a:r>
              <a:rPr lang="en-US" sz="2400" b="1" dirty="0">
                <a:latin typeface="Cambria" charset="0"/>
                <a:ea typeface="Cambria" charset="0"/>
                <a:cs typeface="Cambria" charset="0"/>
              </a:rPr>
              <a:t>	</a:t>
            </a:r>
            <a:endParaRPr lang="en-US" sz="2400" b="1" u="sng" dirty="0" smtClean="0"/>
          </a:p>
          <a:p>
            <a:r>
              <a:rPr lang="en-US" sz="2400" b="1" dirty="0"/>
              <a:t>	</a:t>
            </a:r>
            <a:endParaRPr lang="en-US" sz="2400" b="1" dirty="0"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16585" y="1178210"/>
            <a:ext cx="8258547" cy="52197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800" dirty="0" smtClean="0">
              <a:solidFill>
                <a:srgbClr val="293A89"/>
              </a:solidFill>
              <a:latin typeface="Avenir Book"/>
              <a:ea typeface="Verdana" charset="0"/>
              <a:cs typeface="Verdana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642" y="40119"/>
            <a:ext cx="2650586" cy="116111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2919" y="1564258"/>
            <a:ext cx="869816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J. </a:t>
            </a:r>
            <a:r>
              <a:rPr lang="en-US" sz="1600" b="1" u="sng" dirty="0"/>
              <a:t>Building Communication-&amp;-Leadership Skills and Spirit of Entrepreneurship-&amp;-Collaboration</a:t>
            </a:r>
            <a:r>
              <a:rPr lang="en-US" sz="1600" b="1" dirty="0"/>
              <a:t>: Such vital life-skills are the Program’s outcome. Students get into habit of writing Reports, give Presentations/Seminars. This elevates their confidence levels, besides instilling spirit of leadership and team-work.</a:t>
            </a:r>
            <a:endParaRPr lang="en-US" sz="1600" dirty="0"/>
          </a:p>
          <a:p>
            <a:r>
              <a:rPr lang="en-US" sz="1600" dirty="0"/>
              <a:t> </a:t>
            </a:r>
          </a:p>
          <a:p>
            <a:r>
              <a:rPr lang="en-US" sz="1600" b="1" dirty="0"/>
              <a:t>K. </a:t>
            </a:r>
            <a:r>
              <a:rPr lang="en-US" sz="1600" b="1" u="sng" dirty="0"/>
              <a:t>Teacher-&amp;-Parent Empowerment</a:t>
            </a:r>
            <a:r>
              <a:rPr lang="en-US" sz="1600" b="1" dirty="0"/>
              <a:t>: STEM Program is launched with a </a:t>
            </a:r>
            <a:r>
              <a:rPr lang="en-US" sz="1600" b="1" dirty="0" smtClean="0"/>
              <a:t>1 or 1.5-day </a:t>
            </a:r>
            <a:r>
              <a:rPr lang="en-US" sz="1600" b="1" dirty="0"/>
              <a:t>STEM PD </a:t>
            </a:r>
            <a:r>
              <a:rPr lang="en-US" sz="1600" b="1" dirty="0" smtClean="0"/>
              <a:t>(Professional Development) Workshop </a:t>
            </a:r>
            <a:r>
              <a:rPr lang="en-US" sz="1600" b="1" dirty="0"/>
              <a:t>organized for School teachers and delivered by NEF </a:t>
            </a:r>
            <a:r>
              <a:rPr lang="en-US" sz="1600" b="1" dirty="0" smtClean="0"/>
              <a:t>experts. School’s Director of SCoE Program is paid a decent monthly Honorarium. The Program includes </a:t>
            </a:r>
            <a:r>
              <a:rPr lang="en-US" sz="1600" b="1" dirty="0"/>
              <a:t>a weekend Program designed for </a:t>
            </a:r>
            <a:r>
              <a:rPr lang="en-US" sz="1600" b="1" dirty="0" smtClean="0"/>
              <a:t>mothers (</a:t>
            </a:r>
            <a:r>
              <a:rPr lang="en-US" sz="1600" b="1" i="1" dirty="0" smtClean="0"/>
              <a:t>Home-Makers-to-Home-Shapers</a:t>
            </a:r>
            <a:r>
              <a:rPr lang="en-US" sz="1600" b="1" dirty="0" smtClean="0"/>
              <a:t>).</a:t>
            </a:r>
            <a:endParaRPr lang="en-US" sz="1600" dirty="0"/>
          </a:p>
          <a:p>
            <a:r>
              <a:rPr lang="en-US" sz="1600" dirty="0"/>
              <a:t> </a:t>
            </a:r>
          </a:p>
          <a:p>
            <a:r>
              <a:rPr lang="en-US" sz="1600" b="1" dirty="0"/>
              <a:t>L. </a:t>
            </a:r>
            <a:r>
              <a:rPr lang="en-US" sz="1600" b="1" u="sng" dirty="0"/>
              <a:t>STEM </a:t>
            </a:r>
            <a:r>
              <a:rPr lang="en-US" sz="1600" b="1" u="sng" dirty="0" smtClean="0"/>
              <a:t>Competitions</a:t>
            </a:r>
            <a:r>
              <a:rPr lang="en-US" sz="1600" b="1" dirty="0" smtClean="0"/>
              <a:t>: </a:t>
            </a:r>
            <a:r>
              <a:rPr lang="en-US" sz="1600" b="1" dirty="0"/>
              <a:t>Motivational activities include display of Olympic Board at </a:t>
            </a:r>
            <a:r>
              <a:rPr lang="en-US" sz="1600" b="1" dirty="0" smtClean="0"/>
              <a:t>a prominent </a:t>
            </a:r>
            <a:r>
              <a:rPr lang="en-US" sz="1600" b="1" dirty="0"/>
              <a:t>place in </a:t>
            </a:r>
            <a:r>
              <a:rPr lang="en-US" sz="1600" b="1" dirty="0" smtClean="0"/>
              <a:t>schools. Students</a:t>
            </a:r>
            <a:r>
              <a:rPr lang="en-US" sz="1600" b="1" dirty="0"/>
              <a:t>’ </a:t>
            </a:r>
            <a:r>
              <a:rPr lang="en-US" sz="1600" b="1" dirty="0" smtClean="0"/>
              <a:t>participate </a:t>
            </a:r>
            <a:r>
              <a:rPr lang="en-US" sz="1600" b="1" dirty="0"/>
              <a:t>in inter-school competitions leading to rewards/awards. Top-2 schools in </a:t>
            </a:r>
            <a:r>
              <a:rPr lang="en-US" sz="1600" b="1" dirty="0" smtClean="0"/>
              <a:t>the country shall be </a:t>
            </a:r>
            <a:r>
              <a:rPr lang="en-US" sz="1600" b="1" dirty="0"/>
              <a:t>sponsored </a:t>
            </a:r>
            <a:r>
              <a:rPr lang="en-US" sz="1600" b="1" dirty="0" smtClean="0"/>
              <a:t>to participate in STEM </a:t>
            </a:r>
            <a:r>
              <a:rPr lang="en-US" sz="1600" b="1" dirty="0"/>
              <a:t>Championship held annually at Washington D.C.</a:t>
            </a:r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884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543800" cy="685800"/>
          </a:xfrm>
        </p:spPr>
        <p:txBody>
          <a:bodyPr>
            <a:normAutofit fontScale="90000"/>
          </a:bodyPr>
          <a:lstStyle/>
          <a:p>
            <a:r>
              <a:rPr lang="en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SCoE: Course Portfolio for India 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15088"/>
            <a:ext cx="9144000" cy="442912"/>
          </a:xfrm>
          <a:prstGeom prst="rect">
            <a:avLst/>
          </a:prstGeom>
          <a:solidFill>
            <a:srgbClr val="293A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www.stemgrant.org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8545623"/>
              </p:ext>
            </p:extLst>
          </p:nvPr>
        </p:nvGraphicFramePr>
        <p:xfrm>
          <a:off x="0" y="838201"/>
          <a:ext cx="9144000" cy="56662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3400"/>
                <a:gridCol w="3411846"/>
                <a:gridCol w="1016000"/>
                <a:gridCol w="4182754"/>
              </a:tblGrid>
              <a:tr h="23930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sng" strike="noStrike" dirty="0">
                          <a:effectLst/>
                        </a:rPr>
                        <a:t>Type-A</a:t>
                      </a:r>
                      <a:endParaRPr lang="en-US" sz="14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6" marR="8906" marT="890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sng" strike="noStrike" dirty="0">
                          <a:effectLst/>
                        </a:rPr>
                        <a:t>STEM Course Domain Skills </a:t>
                      </a:r>
                      <a:r>
                        <a:rPr lang="en-US" sz="1400" b="1" u="sng" strike="noStrike" dirty="0" smtClean="0">
                          <a:effectLst/>
                        </a:rPr>
                        <a:t>Coverage</a:t>
                      </a:r>
                      <a:endParaRPr lang="en-US" sz="14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6" marR="8906" marT="890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sng" strike="noStrike" dirty="0">
                          <a:effectLst/>
                        </a:rPr>
                        <a:t>Type-B</a:t>
                      </a:r>
                      <a:endParaRPr lang="en-US" sz="14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6" marR="8906" marT="890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sng" strike="noStrike" dirty="0">
                          <a:effectLst/>
                        </a:rPr>
                        <a:t>STEM Course Soft-Skills </a:t>
                      </a:r>
                      <a:r>
                        <a:rPr lang="en-US" sz="1400" b="1" u="sng" strike="noStrike" dirty="0" smtClean="0">
                          <a:effectLst/>
                        </a:rPr>
                        <a:t>Coverage</a:t>
                      </a:r>
                      <a:endParaRPr lang="en-US" sz="14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6" marR="8906" marT="8906" marB="0"/>
                </a:tc>
              </a:tr>
              <a:tr h="8255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6" marR="8906" marT="890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sng" strike="noStrike">
                          <a:effectLst/>
                        </a:rPr>
                        <a:t>Topics' Bucket</a:t>
                      </a:r>
                      <a:r>
                        <a:rPr lang="en-US" sz="1400" b="1" u="none" strike="noStrike">
                          <a:effectLst/>
                        </a:rPr>
                        <a:t>: Exposure to Science, Maths, Engineering &amp; Technical Skills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6" marR="8906" marT="8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1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6" marR="8906" marT="890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sng" strike="noStrike" dirty="0">
                          <a:effectLst/>
                        </a:rPr>
                        <a:t>Topics' Bucket</a:t>
                      </a:r>
                      <a:r>
                        <a:rPr lang="en-US" sz="1400" b="1" u="none" strike="noStrike" dirty="0">
                          <a:effectLst/>
                        </a:rPr>
                        <a:t>: Exposure to Communication-&amp;-Presentation Skills, Life-Management Skills, Critical-Thinking, Entrepreneurship-Leadership-&amp;-Skills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6" marR="8906" marT="8906" marB="0" anchor="ctr"/>
                </a:tc>
              </a:tr>
              <a:tr h="2512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6" marR="8906" marT="890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IT Specialization with Basics of Cyber-Security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6" marR="8906" marT="8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6" marR="8906" marT="890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Technical Presentation </a:t>
                      </a:r>
                      <a:r>
                        <a:rPr lang="en-US" sz="1400" u="none" strike="noStrike" dirty="0" smtClean="0">
                          <a:effectLst/>
                        </a:rPr>
                        <a:t>Skills, Body-language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6" marR="8906" marT="8906" marB="0" anchor="ctr"/>
                </a:tc>
              </a:tr>
              <a:tr h="2751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6" marR="8906" marT="890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Project Management Skills (Basic)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6" marR="8906" marT="8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6" marR="8906" marT="890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smtClean="0">
                          <a:effectLst/>
                        </a:rPr>
                        <a:t>Curiosity, Imagination and Entrepreneurship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6" marR="8906" marT="8906" marB="0" anchor="ctr"/>
                </a:tc>
              </a:tr>
              <a:tr h="2512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6" marR="8906" marT="890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Data Analytics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6" marR="8906" marT="8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6" marR="8906" marT="8906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Risk-taking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6" marR="8906" marT="8906" marB="0"/>
                </a:tc>
              </a:tr>
              <a:tr h="4231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6" marR="8906" marT="890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Economics with Financial Literacy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6" marR="8906" marT="8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6" marR="8906" marT="8906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 smtClean="0">
                          <a:effectLst/>
                        </a:rPr>
                        <a:t>Tinkering mindset, </a:t>
                      </a:r>
                      <a:r>
                        <a:rPr lang="en-US" sz="1400" u="none" strike="noStrike" dirty="0">
                          <a:effectLst/>
                        </a:rPr>
                        <a:t>Making Mistakes and </a:t>
                      </a:r>
                      <a:r>
                        <a:rPr lang="en-US" sz="1400" u="none" strike="noStrike" dirty="0" smtClean="0">
                          <a:effectLst/>
                        </a:rPr>
                        <a:t>Learnings</a:t>
                      </a:r>
                    </a:p>
                    <a:p>
                      <a:pPr algn="l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6" marR="8906" marT="8906" marB="0"/>
                </a:tc>
              </a:tr>
              <a:tr h="4231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6" marR="8906" marT="890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Economics with Financial Literacy &amp; Credit Recovery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6" marR="8906" marT="8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6" marR="8906" marT="890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smtClean="0">
                          <a:effectLst/>
                        </a:rPr>
                        <a:t>Collaboration,</a:t>
                      </a:r>
                      <a:r>
                        <a:rPr lang="en-US" sz="1400" u="none" strike="noStrike" baseline="0" dirty="0" smtClean="0">
                          <a:effectLst/>
                        </a:rPr>
                        <a:t> Time-management </a:t>
                      </a:r>
                      <a:r>
                        <a:rPr lang="en-US" sz="1400" u="none" strike="noStrike" dirty="0" smtClean="0">
                          <a:effectLst/>
                        </a:rPr>
                        <a:t>&amp; </a:t>
                      </a:r>
                      <a:r>
                        <a:rPr lang="en-US" sz="1400" u="none" strike="noStrike" dirty="0">
                          <a:effectLst/>
                        </a:rPr>
                        <a:t>Team-work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6" marR="8906" marT="8906" marB="0" anchor="ctr"/>
                </a:tc>
              </a:tr>
              <a:tr h="2751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6" marR="8906" marT="890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Foundation of Programming</a:t>
                      </a:r>
                    </a:p>
                  </a:txBody>
                  <a:tcPr marL="8906" marR="8906" marT="8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6" marR="8906" marT="8906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Personal Health, Fitness &amp; Wellness; Mind-Body-&amp;-Soul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6" marR="8906" marT="8906" marB="0"/>
                </a:tc>
              </a:tr>
              <a:tr h="23930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6" marR="8906" marT="8906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Algebra and Financial Analytics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6" marR="8906" marT="8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6" marR="8906" marT="890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Life Management Skills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6" marR="8906" marT="8906" marB="0" anchor="ctr"/>
                </a:tc>
              </a:tr>
              <a:tr h="2393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6" marR="8906" marT="890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Calculus - As Applied in Technology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6" marR="8906" marT="8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6" marR="8906" marT="890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smtClean="0">
                          <a:effectLst/>
                        </a:rPr>
                        <a:t>Critical-thinking </a:t>
                      </a:r>
                      <a:r>
                        <a:rPr lang="en-US" sz="1400" u="none" strike="noStrike" dirty="0">
                          <a:effectLst/>
                        </a:rPr>
                        <a:t>skills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6" marR="8906" marT="8906" marB="0" anchor="ctr"/>
                </a:tc>
              </a:tr>
              <a:tr h="2393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6" marR="8906" marT="8906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International Business Skills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6" marR="8906" marT="890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6" marR="8906" marT="890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Problem Solving &amp; Learning Strategies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6" marR="8906" marT="8906" marB="0" anchor="ctr"/>
                </a:tc>
              </a:tr>
              <a:tr h="4231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6" marR="8906" marT="890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Science-based Problem Solving Skills and Learning Strategies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6" marR="8906" marT="8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6" marR="8906" marT="8906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Program for students &amp; mothers ("</a:t>
                      </a:r>
                      <a:r>
                        <a:rPr lang="en-US" sz="1400" i="1" u="none" strike="noStrike" dirty="0">
                          <a:effectLst/>
                        </a:rPr>
                        <a:t>Home-Maker-to-Home-Shaper</a:t>
                      </a:r>
                      <a:r>
                        <a:rPr lang="en-US" sz="1400" u="none" strike="noStrike" dirty="0">
                          <a:effectLst/>
                        </a:rPr>
                        <a:t>")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6" marR="8906" marT="8906" marB="0"/>
                </a:tc>
              </a:tr>
              <a:tr h="4786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6" marR="8906" marT="8906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UAVs in Precision Agricultural Surveillance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6" marR="8906" marT="890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6" marR="8906" marT="8906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Etc.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6" marR="8906" marT="8906" marB="0"/>
                </a:tc>
              </a:tr>
              <a:tr h="2393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6" marR="8906" marT="8906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Smart-cities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6" marR="8906" marT="890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6" marR="8906" marT="8906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6" marR="8906" marT="8906" marB="0"/>
                </a:tc>
              </a:tr>
              <a:tr h="2393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6" marR="8906" marT="8906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Application of Science &amp; </a:t>
                      </a:r>
                      <a:r>
                        <a:rPr lang="en-US" sz="1400" u="none" strike="noStrike" dirty="0" err="1">
                          <a:effectLst/>
                        </a:rPr>
                        <a:t>Maths</a:t>
                      </a:r>
                      <a:r>
                        <a:rPr lang="en-US" sz="1400" u="none" strike="noStrike" dirty="0">
                          <a:effectLst/>
                        </a:rPr>
                        <a:t> in Daily Life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6" marR="8906" marT="890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6" marR="8906" marT="8906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6" marR="8906" marT="8906" marB="0"/>
                </a:tc>
              </a:tr>
              <a:tr h="2751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6" marR="8906" marT="890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Etc.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6" marR="8906" marT="8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6" marR="8906" marT="890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6" marR="8906" marT="8906" marB="0" anchor="ctr"/>
                </a:tc>
              </a:tr>
              <a:tr h="23930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15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6" marR="8906" marT="8906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906" marR="8906" marT="8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6" marR="8906" marT="890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6" marR="8906" marT="8906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0282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4"/>
          <p:cNvSpPr>
            <a:spLocks noGrp="1"/>
          </p:cNvSpPr>
          <p:nvPr>
            <p:ph type="title"/>
          </p:nvPr>
        </p:nvSpPr>
        <p:spPr>
          <a:xfrm>
            <a:off x="228600" y="2209800"/>
            <a:ext cx="3962400" cy="2514600"/>
          </a:xfrm>
        </p:spPr>
        <p:txBody>
          <a:bodyPr/>
          <a:lstStyle/>
          <a:p>
            <a:r>
              <a:rPr lang="en-US" sz="6600" dirty="0" smtClean="0">
                <a:solidFill>
                  <a:srgbClr val="FF0000"/>
                </a:solidFill>
                <a:latin typeface="Stencil" pitchFamily="82" charset="0"/>
                <a:cs typeface="Times New Roman" pitchFamily="18" charset="0"/>
              </a:rPr>
              <a:t>THANK </a:t>
            </a:r>
            <a:br>
              <a:rPr lang="en-US" sz="6600" dirty="0" smtClean="0">
                <a:solidFill>
                  <a:srgbClr val="FF0000"/>
                </a:solidFill>
                <a:latin typeface="Stencil" pitchFamily="82" charset="0"/>
                <a:cs typeface="Times New Roman" pitchFamily="18" charset="0"/>
              </a:rPr>
            </a:br>
            <a:r>
              <a:rPr lang="en-US" sz="6600" dirty="0" smtClean="0">
                <a:solidFill>
                  <a:srgbClr val="FF0000"/>
                </a:solidFill>
                <a:latin typeface="Stencil" pitchFamily="82" charset="0"/>
                <a:cs typeface="Times New Roman" pitchFamily="18" charset="0"/>
              </a:rPr>
              <a:t>YOU</a:t>
            </a:r>
          </a:p>
        </p:txBody>
      </p:sp>
      <p:pic>
        <p:nvPicPr>
          <p:cNvPr id="21507" name="Content Placeholder 4" descr="Respec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3400" y="914400"/>
            <a:ext cx="4191000" cy="5059363"/>
          </a:xfrm>
        </p:spPr>
      </p:pic>
    </p:spTree>
    <p:extLst>
      <p:ext uri="{BB962C8B-B14F-4D97-AF65-F5344CB8AC3E}">
        <p14:creationId xmlns:p14="http://schemas.microsoft.com/office/powerpoint/2010/main" val="161833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367" y="197366"/>
            <a:ext cx="1901627" cy="9013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415088"/>
            <a:ext cx="9144000" cy="442912"/>
          </a:xfrm>
          <a:prstGeom prst="rect">
            <a:avLst/>
          </a:prstGeom>
          <a:solidFill>
            <a:srgbClr val="293A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397949"/>
            <a:ext cx="9144000" cy="45719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0486" y="87325"/>
            <a:ext cx="811679" cy="108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59786"/>
            <a:ext cx="9144000" cy="365125"/>
          </a:xfrm>
        </p:spPr>
        <p:txBody>
          <a:bodyPr/>
          <a:lstStyle/>
          <a:p>
            <a:r>
              <a:rPr lang="en-US" sz="2000" dirty="0">
                <a:solidFill>
                  <a:schemeClr val="bg1"/>
                </a:solidFill>
              </a:rPr>
              <a:t>www.stemgrant.org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344639" y="5562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664C9EDE-C486-014D-805E-301D93BE9C77}" type="slidenum">
              <a:rPr lang="en-US" smtClean="0">
                <a:solidFill>
                  <a:schemeClr val="bg1"/>
                </a:solidFill>
              </a:rPr>
              <a:t>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137367" y="145610"/>
            <a:ext cx="8237765" cy="1082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Roboto Cn" pitchFamily="2" charset="0"/>
                <a:ea typeface="Roboto Cn" pitchFamily="2" charset="0"/>
                <a:cs typeface="+mj-cs"/>
              </a:defRPr>
            </a:lvl1pPr>
          </a:lstStyle>
          <a:p>
            <a:endParaRPr lang="en-US" sz="2400" b="1" dirty="0" smtClean="0"/>
          </a:p>
          <a:p>
            <a:r>
              <a:rPr lang="en-US" sz="2400" b="1" dirty="0" smtClean="0"/>
              <a:t>	                               	                                            </a:t>
            </a:r>
            <a:r>
              <a:rPr lang="en-US" sz="6000" b="1" u="sng" dirty="0" smtClean="0"/>
              <a:t>About NEF-USA and</a:t>
            </a:r>
          </a:p>
          <a:p>
            <a:r>
              <a:rPr lang="en-US" sz="4000" b="1" dirty="0" smtClean="0"/>
              <a:t>	                                           </a:t>
            </a:r>
            <a:r>
              <a:rPr lang="en-US" sz="6000" b="1" u="sng" dirty="0" smtClean="0"/>
              <a:t>State University of New York</a:t>
            </a:r>
            <a:r>
              <a:rPr lang="en-US" sz="4500" b="1" dirty="0" smtClean="0"/>
              <a:t> </a:t>
            </a:r>
          </a:p>
          <a:p>
            <a:r>
              <a:rPr lang="en-US" sz="2500" b="1" dirty="0"/>
              <a:t>	</a:t>
            </a:r>
            <a:r>
              <a:rPr lang="en-US" sz="2500" b="1" dirty="0" smtClean="0"/>
              <a:t>		                        </a:t>
            </a:r>
            <a:r>
              <a:rPr lang="en-US" sz="6000" b="1" dirty="0" smtClean="0"/>
              <a:t>(SUNY)</a:t>
            </a:r>
            <a:r>
              <a:rPr lang="en-US" sz="2800" b="1" dirty="0" smtClean="0"/>
              <a:t> </a:t>
            </a:r>
            <a:r>
              <a:rPr lang="en-US" sz="2800" b="1" dirty="0" smtClean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400" b="1" dirty="0" smtClean="0">
                <a:latin typeface="Cambria" charset="0"/>
                <a:ea typeface="Cambria" charset="0"/>
                <a:cs typeface="Cambria" charset="0"/>
              </a:rPr>
              <a:t>  </a:t>
            </a:r>
            <a:r>
              <a:rPr lang="en-US" sz="2400" b="1" dirty="0">
                <a:latin typeface="Cambria" charset="0"/>
                <a:ea typeface="Cambria" charset="0"/>
                <a:cs typeface="Cambria" charset="0"/>
              </a:rPr>
              <a:t>	</a:t>
            </a:r>
            <a:endParaRPr lang="en-US" sz="2400" b="1" u="sng" dirty="0" smtClean="0"/>
          </a:p>
          <a:p>
            <a:r>
              <a:rPr lang="en-US" sz="2400" b="1" dirty="0"/>
              <a:t>	</a:t>
            </a:r>
            <a:endParaRPr lang="en-US" sz="2400" b="1" dirty="0"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16585" y="1178210"/>
            <a:ext cx="8258547" cy="52197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800" dirty="0" smtClean="0">
              <a:solidFill>
                <a:srgbClr val="293A89"/>
              </a:solidFill>
              <a:latin typeface="Avenir Book"/>
              <a:ea typeface="Verdana" charset="0"/>
              <a:cs typeface="Verdana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642" y="40119"/>
            <a:ext cx="2650586" cy="116111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2919" y="1564258"/>
            <a:ext cx="869816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u="sng" dirty="0" smtClean="0"/>
              <a:t>National </a:t>
            </a:r>
            <a:r>
              <a:rPr lang="en-US" sz="1600" b="1" u="sng" dirty="0"/>
              <a:t>Education </a:t>
            </a:r>
            <a:r>
              <a:rPr lang="en-US" sz="1600" b="1" u="sng" dirty="0" smtClean="0"/>
              <a:t>Foundation (</a:t>
            </a:r>
            <a:r>
              <a:rPr lang="en-US" sz="1600" b="1" i="1" u="sng" dirty="0" smtClean="0"/>
              <a:t>www.cyberlearning.org</a:t>
            </a:r>
            <a:r>
              <a:rPr lang="en-US" sz="1600" b="1" dirty="0" smtClean="0"/>
              <a:t>)</a:t>
            </a:r>
            <a:r>
              <a:rPr lang="en-US" sz="1600" dirty="0" smtClean="0"/>
              <a:t>: </a:t>
            </a:r>
            <a:r>
              <a:rPr lang="en-US" sz="1600" dirty="0"/>
              <a:t>NEF is USA’s biggest </a:t>
            </a:r>
            <a:r>
              <a:rPr lang="en-US" sz="1600" dirty="0" smtClean="0"/>
              <a:t>Non-Profit Organization </a:t>
            </a:r>
            <a:r>
              <a:rPr lang="en-US" sz="1600" dirty="0"/>
              <a:t>HQ'ed </a:t>
            </a:r>
            <a:r>
              <a:rPr lang="en-US" sz="1600" dirty="0" smtClean="0"/>
              <a:t>out of Washington </a:t>
            </a:r>
            <a:r>
              <a:rPr lang="en-US" sz="1600" dirty="0"/>
              <a:t>D.C. Founded in </a:t>
            </a:r>
            <a:r>
              <a:rPr lang="en-US" sz="1600" dirty="0">
                <a:hlinkClick r:id="rId6"/>
              </a:rPr>
              <a:t>1989</a:t>
            </a:r>
            <a:r>
              <a:rPr lang="en-US" sz="1600" dirty="0"/>
              <a:t>, after consultations with national leaders including former President Bill Clinton and Intel founder Dr. Gordon Moore, NEF has the mission to bridge the </a:t>
            </a:r>
            <a:r>
              <a:rPr lang="en-US" sz="1600" b="1" i="1" dirty="0"/>
              <a:t>employment, digital &amp; academic skills divides</a:t>
            </a:r>
            <a:r>
              <a:rPr lang="en-US" sz="1600" dirty="0"/>
              <a:t> by imparting high-quality, affordable STEM </a:t>
            </a:r>
            <a:r>
              <a:rPr lang="en-US" sz="1600" dirty="0" smtClean="0"/>
              <a:t>education to </a:t>
            </a:r>
            <a:r>
              <a:rPr lang="en-US" sz="1600" dirty="0"/>
              <a:t>millions of students and jobseekers in countries including USA, India, Egypt, Jordan Mauritius etc. via it's blended-learning </a:t>
            </a:r>
            <a:r>
              <a:rPr lang="en-US" sz="1600" dirty="0" smtClean="0"/>
              <a:t>Program</a:t>
            </a:r>
            <a:endParaRPr lang="en-US" sz="1600" dirty="0"/>
          </a:p>
          <a:p>
            <a:r>
              <a:rPr lang="en-US" sz="1600" b="1" dirty="0"/>
              <a:t> </a:t>
            </a:r>
            <a:endParaRPr lang="en-US" sz="1600" dirty="0"/>
          </a:p>
          <a:p>
            <a:r>
              <a:rPr lang="en-US" sz="1600" b="1" u="sng" dirty="0" smtClean="0"/>
              <a:t>SUNY@NY</a:t>
            </a:r>
            <a:r>
              <a:rPr lang="en-US" sz="1600" dirty="0"/>
              <a:t>: State University of New York advocates the motto "</a:t>
            </a:r>
            <a:r>
              <a:rPr lang="en-US" sz="1600" i="1" dirty="0"/>
              <a:t>To Learn-To Search-To Serve</a:t>
            </a:r>
            <a:r>
              <a:rPr lang="en-US" sz="1600" dirty="0"/>
              <a:t>". Established in 1948, SUNY is the largest system of </a:t>
            </a:r>
            <a:r>
              <a:rPr lang="en-US" sz="1600" b="1" dirty="0"/>
              <a:t>Public Institutions of Higher Education of USA</a:t>
            </a:r>
            <a:r>
              <a:rPr lang="en-US" sz="1600" dirty="0"/>
              <a:t> and comprises of 64 different </a:t>
            </a:r>
            <a:r>
              <a:rPr lang="en-US" sz="1600" dirty="0">
                <a:hlinkClick r:id="rId7" tooltip="University"/>
              </a:rPr>
              <a:t>Universities</a:t>
            </a:r>
            <a:r>
              <a:rPr lang="en-US" sz="1600" dirty="0"/>
              <a:t> and </a:t>
            </a:r>
            <a:r>
              <a:rPr lang="en-US" sz="1600" dirty="0">
                <a:hlinkClick r:id="rId8" tooltip="College"/>
              </a:rPr>
              <a:t>College</a:t>
            </a:r>
            <a:r>
              <a:rPr lang="en-US" sz="1600" dirty="0"/>
              <a:t> Campuses across the State of New York with a cumulative enrollment of 1.3 M students, 88K faculties and an annual budget of US$ 10 Billion of which R&amp;D alone constitutes US $ 1.3 </a:t>
            </a:r>
            <a:r>
              <a:rPr lang="en-US" sz="1600" dirty="0" smtClean="0"/>
              <a:t>Billion</a:t>
            </a:r>
          </a:p>
          <a:p>
            <a:endParaRPr lang="en-US" sz="1600" dirty="0"/>
          </a:p>
          <a:p>
            <a:r>
              <a:rPr lang="en-US" sz="1600" b="1" dirty="0" smtClean="0"/>
              <a:t>SUNY’s oldest </a:t>
            </a:r>
            <a:r>
              <a:rPr lang="en-US" sz="1600" b="1" dirty="0" err="1" smtClean="0"/>
              <a:t>Campus@Potsdam</a:t>
            </a:r>
            <a:r>
              <a:rPr lang="en-US" sz="1600" b="1" dirty="0" smtClean="0"/>
              <a:t> </a:t>
            </a:r>
            <a:r>
              <a:rPr lang="en-US" sz="1600" dirty="0" smtClean="0"/>
              <a:t>- established </a:t>
            </a:r>
            <a:r>
              <a:rPr lang="en-US" sz="1600" dirty="0"/>
              <a:t>in </a:t>
            </a:r>
            <a:r>
              <a:rPr lang="en-US" sz="1600" dirty="0" smtClean="0"/>
              <a:t>1816, is aligned with NEF-USA as it’s </a:t>
            </a:r>
            <a:r>
              <a:rPr lang="en-US" sz="1600" b="1" dirty="0" smtClean="0"/>
              <a:t>Knowledge &amp; Implementation Partner </a:t>
            </a:r>
            <a:r>
              <a:rPr lang="en-US" sz="1600" dirty="0" smtClean="0"/>
              <a:t>to </a:t>
            </a:r>
            <a:r>
              <a:rPr lang="en-US" sz="1600" dirty="0"/>
              <a:t>deliver </a:t>
            </a:r>
            <a:r>
              <a:rPr lang="en-US" sz="1600" dirty="0" smtClean="0"/>
              <a:t>Grant-driven </a:t>
            </a:r>
            <a:r>
              <a:rPr lang="en-US" sz="1600" dirty="0"/>
              <a:t>STEM </a:t>
            </a:r>
            <a:r>
              <a:rPr lang="en-US" sz="1600" dirty="0" smtClean="0"/>
              <a:t>Centre-of-Excellence Program </a:t>
            </a:r>
            <a:r>
              <a:rPr lang="en-US" sz="1600" dirty="0"/>
              <a:t>for </a:t>
            </a:r>
            <a:r>
              <a:rPr lang="en-US" sz="1600" dirty="0" smtClean="0"/>
              <a:t>K12 segment</a:t>
            </a:r>
          </a:p>
          <a:p>
            <a:endParaRPr lang="en-US" sz="1600" dirty="0"/>
          </a:p>
          <a:p>
            <a:r>
              <a:rPr lang="en-US" sz="1600" dirty="0"/>
              <a:t>STEM Best-Practices </a:t>
            </a:r>
            <a:r>
              <a:rPr lang="en-US" sz="1600" dirty="0" smtClean="0"/>
              <a:t>NEF-USA is now </a:t>
            </a:r>
            <a:r>
              <a:rPr lang="en-US" sz="1600" dirty="0"/>
              <a:t>deploying in Indian </a:t>
            </a:r>
            <a:r>
              <a:rPr lang="en-US" sz="1600" dirty="0" smtClean="0"/>
              <a:t>schools, </a:t>
            </a:r>
            <a:r>
              <a:rPr lang="en-US" sz="1600" dirty="0"/>
              <a:t>already </a:t>
            </a:r>
            <a:r>
              <a:rPr lang="en-US" sz="1600" dirty="0" smtClean="0"/>
              <a:t>stands </a:t>
            </a:r>
            <a:r>
              <a:rPr lang="en-US" sz="1600" dirty="0"/>
              <a:t>successfully implemented in </a:t>
            </a:r>
            <a:r>
              <a:rPr lang="en-US" sz="1600" b="1" dirty="0"/>
              <a:t>800+ schools</a:t>
            </a:r>
            <a:r>
              <a:rPr lang="en-US" sz="1600" dirty="0"/>
              <a:t> across </a:t>
            </a:r>
            <a:r>
              <a:rPr lang="en-US" sz="1600" b="1" dirty="0"/>
              <a:t>15 States of </a:t>
            </a:r>
            <a:r>
              <a:rPr lang="en-US" sz="1600" b="1" dirty="0" smtClean="0"/>
              <a:t>USA</a:t>
            </a:r>
            <a:r>
              <a:rPr lang="en-US" sz="1600" dirty="0" smtClean="0"/>
              <a:t> </a:t>
            </a:r>
            <a:r>
              <a:rPr lang="en-US" sz="1600" dirty="0"/>
              <a:t>(</a:t>
            </a:r>
            <a:r>
              <a:rPr lang="en-US" sz="1600" i="1" dirty="0"/>
              <a:t>www.stemgrant.org; www.nefuniversity.org</a:t>
            </a:r>
            <a:r>
              <a:rPr lang="en-US" sz="1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8764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857250"/>
            <a:ext cx="3298372" cy="51435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57200"/>
            <a:ext cx="3298372" cy="521389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98372" y="2345585"/>
            <a:ext cx="572588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</a:pP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  <a:r>
              <a:rPr lang="en-US" sz="24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 are helping to empower tomorrow's leaders. I salute you for your ongoing commitment for creating a better and stronger </a:t>
            </a:r>
            <a:r>
              <a:rPr lang="en-US" sz="2400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America</a:t>
            </a:r>
            <a:r>
              <a:rPr lang="en-US" sz="3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 </a:t>
            </a:r>
            <a:endParaRPr lang="en-US" sz="3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35695" y="4363178"/>
            <a:ext cx="54512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</a:pPr>
            <a:r>
              <a:rPr lang="en-US" sz="1400" b="1" spc="450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THE 42</a:t>
            </a:r>
            <a:r>
              <a:rPr lang="en-US" sz="1400" b="1" spc="450" baseline="30000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nd</a:t>
            </a:r>
            <a:r>
              <a:rPr lang="en-US" sz="1400" b="1" spc="450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(ex)PRESIDENT OF USA BILL </a:t>
            </a:r>
            <a:r>
              <a:rPr lang="en-US" sz="1400" b="1" spc="450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CLINTON </a:t>
            </a:r>
            <a:r>
              <a:rPr lang="en-US" sz="1400" b="1" spc="450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ABOUT NEF </a:t>
            </a:r>
            <a:r>
              <a:rPr lang="en-US" sz="1400" b="1" spc="450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FOUNDER &amp; </a:t>
            </a:r>
            <a:r>
              <a:rPr lang="en-US" sz="1400" b="1" spc="450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CHAIRMAN Dr. </a:t>
            </a:r>
            <a:r>
              <a:rPr lang="en-US" sz="1400" b="1" spc="450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APPU KUTTAN</a:t>
            </a:r>
            <a:endParaRPr lang="en-US" sz="1350" b="1" spc="450" dirty="0">
              <a:solidFill>
                <a:srgbClr val="0000C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3298372" y="5671092"/>
            <a:ext cx="5845628" cy="329658"/>
          </a:xfrm>
          <a:prstGeom prst="rect">
            <a:avLst/>
          </a:prstGeom>
          <a:solidFill>
            <a:srgbClr val="0070C0"/>
          </a:solidFill>
        </p:spPr>
        <p:txBody>
          <a:bodyPr vert="horz" lIns="68580" tIns="34290" rIns="68580" bIns="3429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defRPr/>
            </a:pPr>
            <a:r>
              <a:rPr lang="en-US" sz="15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www.NEFUNIVERSITY.org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0C1A8-1F85-42D5-B145-F8A5FE63886D}" type="slidenum">
              <a:rPr lang="en-US" smtClean="0"/>
              <a:t>3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298372" y="339539"/>
            <a:ext cx="583876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Avenir Book"/>
              </a:rPr>
              <a:t>NEF</a:t>
            </a:r>
            <a:r>
              <a:rPr lang="en-US" dirty="0">
                <a:solidFill>
                  <a:srgbClr val="C00000"/>
                </a:solidFill>
                <a:latin typeface="Avenir Book"/>
              </a:rPr>
              <a:t> </a:t>
            </a:r>
            <a:r>
              <a:rPr lang="en-US" dirty="0">
                <a:latin typeface="Avenir Book"/>
              </a:rPr>
              <a:t>(National Education Foundation) is the global non-profit leader in holistic, </a:t>
            </a:r>
            <a:r>
              <a:rPr lang="en-US" b="1" dirty="0" smtClean="0">
                <a:latin typeface="Avenir Book"/>
              </a:rPr>
              <a:t>80% Grant-based</a:t>
            </a:r>
            <a:r>
              <a:rPr lang="en-US" dirty="0" smtClean="0">
                <a:latin typeface="Avenir Book"/>
              </a:rPr>
              <a:t> STEM </a:t>
            </a:r>
            <a:r>
              <a:rPr lang="en-US" dirty="0">
                <a:latin typeface="Avenir Book"/>
              </a:rPr>
              <a:t>education </a:t>
            </a:r>
            <a:r>
              <a:rPr lang="en-US" dirty="0" smtClean="0">
                <a:latin typeface="Avenir Book"/>
              </a:rPr>
              <a:t>solutions</a:t>
            </a:r>
          </a:p>
          <a:p>
            <a:endParaRPr lang="en-US" dirty="0">
              <a:latin typeface="Avenir Book"/>
            </a:endParaRPr>
          </a:p>
          <a:p>
            <a:r>
              <a:rPr lang="en-US" b="1" dirty="0">
                <a:solidFill>
                  <a:srgbClr val="C00000"/>
                </a:solidFill>
                <a:latin typeface="Avenir Book"/>
              </a:rPr>
              <a:t>SUNY</a:t>
            </a:r>
            <a:r>
              <a:rPr lang="en-US" dirty="0">
                <a:latin typeface="Avenir Book"/>
              </a:rPr>
              <a:t> (State University of New York) is the largest </a:t>
            </a:r>
            <a:r>
              <a:rPr lang="en-US" dirty="0" smtClean="0">
                <a:latin typeface="Avenir Book"/>
              </a:rPr>
              <a:t>public system of Universities in the State of New York</a:t>
            </a:r>
            <a:endParaRPr lang="en-US" b="1" dirty="0">
              <a:latin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14412108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04188" y="406717"/>
            <a:ext cx="8397155" cy="108352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latin typeface="Arial Narrow" panose="020B0606020202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4188" y="1295401"/>
            <a:ext cx="6088812" cy="5003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486" indent="-571486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rgbClr val="002060"/>
                </a:solidFill>
              </a:rPr>
              <a:t>Science</a:t>
            </a:r>
            <a:r>
              <a:rPr lang="en-US" sz="2400" b="1" dirty="0"/>
              <a:t> – Discover </a:t>
            </a:r>
            <a:r>
              <a:rPr lang="en-US" sz="2400" b="1" dirty="0" smtClean="0"/>
              <a:t>&amp; </a:t>
            </a:r>
            <a:r>
              <a:rPr lang="en-US" sz="2400" b="1" dirty="0"/>
              <a:t>D</a:t>
            </a:r>
            <a:r>
              <a:rPr lang="en-US" sz="2400" b="1" dirty="0" smtClean="0"/>
              <a:t>escribe </a:t>
            </a:r>
            <a:endParaRPr lang="en-US" sz="2400" b="1" dirty="0"/>
          </a:p>
          <a:p>
            <a:pPr lvl="1">
              <a:lnSpc>
                <a:spcPct val="80000"/>
              </a:lnSpc>
              <a:defRPr/>
            </a:pPr>
            <a:endParaRPr lang="en-US" sz="1200" b="1" dirty="0" smtClean="0"/>
          </a:p>
          <a:p>
            <a:pPr lvl="1">
              <a:lnSpc>
                <a:spcPct val="80000"/>
              </a:lnSpc>
              <a:defRPr/>
            </a:pPr>
            <a:endParaRPr lang="en-US" sz="1600" b="1" dirty="0"/>
          </a:p>
          <a:p>
            <a:pPr marL="571486" indent="-571486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Technology</a:t>
            </a:r>
            <a:r>
              <a:rPr lang="en-US" sz="2400" b="1" dirty="0"/>
              <a:t> – Invent </a:t>
            </a:r>
            <a:r>
              <a:rPr lang="en-US" sz="2400" b="1" dirty="0" smtClean="0"/>
              <a:t>&amp; Innovate</a:t>
            </a:r>
            <a:endParaRPr lang="en-US" sz="2400" b="1" dirty="0"/>
          </a:p>
          <a:p>
            <a:pPr marL="457189" lvl="1">
              <a:lnSpc>
                <a:spcPct val="80000"/>
              </a:lnSpc>
              <a:defRPr/>
            </a:pPr>
            <a:endParaRPr lang="en-US" sz="1600" b="1" dirty="0" smtClean="0"/>
          </a:p>
          <a:p>
            <a:pPr marL="457189" lvl="1">
              <a:lnSpc>
                <a:spcPct val="80000"/>
              </a:lnSpc>
              <a:defRPr/>
            </a:pPr>
            <a:endParaRPr lang="en-US" sz="1200" b="1" dirty="0"/>
          </a:p>
          <a:p>
            <a:pPr marL="571486" indent="-571486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rgbClr val="FFC000"/>
                </a:solidFill>
              </a:rPr>
              <a:t>Engineering</a:t>
            </a:r>
            <a:r>
              <a:rPr lang="en-US" sz="2400" b="1" dirty="0"/>
              <a:t> – Control, modify, or design materials, processes, and systems</a:t>
            </a:r>
          </a:p>
          <a:p>
            <a:pPr marL="914378" lvl="2">
              <a:lnSpc>
                <a:spcPct val="80000"/>
              </a:lnSpc>
              <a:defRPr/>
            </a:pPr>
            <a:endParaRPr lang="en-US" sz="1600" dirty="0"/>
          </a:p>
          <a:p>
            <a:pPr marL="457189" lvl="1">
              <a:lnSpc>
                <a:spcPct val="80000"/>
              </a:lnSpc>
              <a:defRPr/>
            </a:pPr>
            <a:endParaRPr lang="en-US" sz="1200" b="1" dirty="0"/>
          </a:p>
          <a:p>
            <a:pPr marL="571486" indent="-571486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rgbClr val="00B0F0"/>
                </a:solidFill>
              </a:rPr>
              <a:t>Mathematics</a:t>
            </a:r>
            <a:r>
              <a:rPr lang="en-US" sz="2400" b="1" dirty="0"/>
              <a:t> </a:t>
            </a:r>
            <a:r>
              <a:rPr lang="en-US" sz="2400" b="1" dirty="0" smtClean="0"/>
              <a:t>– Symbolic </a:t>
            </a:r>
            <a:r>
              <a:rPr lang="en-US" sz="2400" b="1" dirty="0"/>
              <a:t>language </a:t>
            </a:r>
            <a:r>
              <a:rPr lang="en-US" sz="2400" b="1" dirty="0" smtClean="0"/>
              <a:t>to represent Real-life</a:t>
            </a:r>
          </a:p>
          <a:p>
            <a:pPr marL="571486" indent="-571486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b="1" dirty="0"/>
          </a:p>
          <a:p>
            <a:pPr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4400" b="1" dirty="0" err="1" smtClean="0"/>
              <a:t>CoE</a:t>
            </a:r>
            <a:r>
              <a:rPr lang="en-US" sz="4400" b="1" dirty="0" smtClean="0"/>
              <a:t> </a:t>
            </a:r>
            <a:r>
              <a:rPr lang="en-US" sz="3600" b="1" dirty="0" smtClean="0"/>
              <a:t>(Centre-of-Excellence)</a:t>
            </a:r>
            <a:r>
              <a:rPr lang="en-US" sz="2800" b="1" dirty="0" smtClean="0"/>
              <a:t> = 	Customized for India’s K-12 	Requirements  </a:t>
            </a:r>
            <a:endParaRPr lang="en-US" sz="2800" b="1" dirty="0"/>
          </a:p>
          <a:p>
            <a:pPr>
              <a:lnSpc>
                <a:spcPct val="80000"/>
              </a:lnSpc>
              <a:defRPr/>
            </a:pPr>
            <a:endParaRPr lang="en-US" sz="3000" b="1" dirty="0">
              <a:latin typeface="Arial Narrow" panose="020B06060202020302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04188" y="243904"/>
            <a:ext cx="8397156" cy="124634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/>
              <a:t>STEM = </a:t>
            </a:r>
            <a:r>
              <a:rPr lang="en-US" b="1" dirty="0"/>
              <a:t>Science, Technology, </a:t>
            </a:r>
            <a:r>
              <a:rPr lang="en-US" b="1" dirty="0" smtClean="0"/>
              <a:t>Engineering </a:t>
            </a:r>
            <a:r>
              <a:rPr lang="en-US" b="1" dirty="0"/>
              <a:t>&amp; Mathematics</a:t>
            </a:r>
          </a:p>
        </p:txBody>
      </p:sp>
      <p:pic>
        <p:nvPicPr>
          <p:cNvPr id="1026" name="Picture 2" descr="Image result for what is ste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93001" y="2133600"/>
            <a:ext cx="2816203" cy="2167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2400" y="87325"/>
            <a:ext cx="1279765" cy="108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6415088"/>
            <a:ext cx="9144000" cy="442912"/>
          </a:xfrm>
          <a:prstGeom prst="rect">
            <a:avLst/>
          </a:prstGeom>
          <a:solidFill>
            <a:srgbClr val="293A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www.stemgrant.org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772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367" y="197366"/>
            <a:ext cx="1901627" cy="9013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415088"/>
            <a:ext cx="9144000" cy="442912"/>
          </a:xfrm>
          <a:prstGeom prst="rect">
            <a:avLst/>
          </a:prstGeom>
          <a:solidFill>
            <a:srgbClr val="293A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397949"/>
            <a:ext cx="9144000" cy="45719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0486" y="87325"/>
            <a:ext cx="811679" cy="108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59786"/>
            <a:ext cx="9144000" cy="365125"/>
          </a:xfrm>
        </p:spPr>
        <p:txBody>
          <a:bodyPr/>
          <a:lstStyle/>
          <a:p>
            <a:r>
              <a:rPr lang="en-US" sz="2000" dirty="0">
                <a:solidFill>
                  <a:schemeClr val="bg1"/>
                </a:solidFill>
              </a:rPr>
              <a:t>www.stemgrant.org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344639" y="5562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664C9EDE-C486-014D-805E-301D93BE9C77}" type="slidenum">
              <a:rPr lang="en-US" smtClean="0">
                <a:solidFill>
                  <a:schemeClr val="bg1"/>
                </a:solidFill>
              </a:rPr>
              <a:t>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137367" y="145610"/>
            <a:ext cx="8237765" cy="1082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Roboto Cn" pitchFamily="2" charset="0"/>
                <a:ea typeface="Roboto Cn" pitchFamily="2" charset="0"/>
                <a:cs typeface="+mj-cs"/>
              </a:defRPr>
            </a:lvl1pPr>
          </a:lstStyle>
          <a:p>
            <a:r>
              <a:rPr lang="en-US" sz="2400" b="1" dirty="0" smtClean="0">
                <a:latin typeface="Cambria" charset="0"/>
                <a:ea typeface="Cambria" charset="0"/>
                <a:cs typeface="Cambria" charset="0"/>
              </a:rPr>
              <a:t>                         </a:t>
            </a:r>
            <a:r>
              <a:rPr lang="en-US" sz="2700" b="1" u="sng" dirty="0" smtClean="0"/>
              <a:t>STEM - Applications In Real-life</a:t>
            </a:r>
          </a:p>
          <a:p>
            <a:r>
              <a:rPr lang="en-US" sz="2400" b="1" dirty="0"/>
              <a:t>	</a:t>
            </a:r>
            <a:endParaRPr lang="en-US" sz="2800" b="1" dirty="0"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16585" y="1178210"/>
            <a:ext cx="8258547" cy="52197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800" dirty="0" smtClean="0">
              <a:solidFill>
                <a:srgbClr val="293A89"/>
              </a:solidFill>
              <a:latin typeface="Avenir Book"/>
              <a:ea typeface="Verdana" charset="0"/>
              <a:cs typeface="Verdana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642" y="40119"/>
            <a:ext cx="2650586" cy="116111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6585" y="1333338"/>
            <a:ext cx="893558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IN" sz="1600" b="1" dirty="0" smtClean="0"/>
              <a:t>1. Which </a:t>
            </a:r>
            <a:r>
              <a:rPr lang="en-IN" sz="1600" b="1" dirty="0"/>
              <a:t>mathematical &amp; engineering concepts are used in designing a parachute</a:t>
            </a:r>
            <a:r>
              <a:rPr lang="en-IN" sz="1600" b="1" dirty="0" smtClean="0"/>
              <a:t>?</a:t>
            </a:r>
          </a:p>
          <a:p>
            <a:pPr lvl="0"/>
            <a:endParaRPr lang="en-US" sz="900" b="1" dirty="0"/>
          </a:p>
          <a:p>
            <a:pPr lvl="0"/>
            <a:r>
              <a:rPr lang="en-IN" sz="1600" b="1" dirty="0" smtClean="0"/>
              <a:t>2. How </a:t>
            </a:r>
            <a:r>
              <a:rPr lang="en-IN" sz="1600" b="1" dirty="0"/>
              <a:t>is traffic movement in a smart-city controlled?</a:t>
            </a:r>
            <a:endParaRPr lang="en-US" sz="1600" b="1" dirty="0"/>
          </a:p>
          <a:p>
            <a:pPr lvl="0"/>
            <a:endParaRPr lang="en-IN" sz="900" b="1" dirty="0" smtClean="0"/>
          </a:p>
          <a:p>
            <a:pPr lvl="0"/>
            <a:r>
              <a:rPr lang="en-IN" sz="1600" b="1" dirty="0" smtClean="0"/>
              <a:t>3.How </a:t>
            </a:r>
            <a:r>
              <a:rPr lang="en-IN" sz="1600" b="1" dirty="0"/>
              <a:t>can a UAV (drone) used in agricultural precision surveillance?</a:t>
            </a:r>
            <a:endParaRPr lang="en-US" sz="1600" b="1" dirty="0"/>
          </a:p>
          <a:p>
            <a:pPr lvl="0"/>
            <a:endParaRPr lang="en-IN" sz="900" b="1" dirty="0" smtClean="0"/>
          </a:p>
          <a:p>
            <a:pPr lvl="0"/>
            <a:r>
              <a:rPr lang="en-IN" sz="1600" b="1" dirty="0" smtClean="0"/>
              <a:t>4. What </a:t>
            </a:r>
            <a:r>
              <a:rPr lang="en-IN" sz="1600" b="1" dirty="0"/>
              <a:t>is the basic physics &amp; maths used while designing Robot’s arm movement?</a:t>
            </a:r>
            <a:endParaRPr lang="en-US" sz="1600" b="1" dirty="0"/>
          </a:p>
          <a:p>
            <a:pPr lvl="0"/>
            <a:endParaRPr lang="en-IN" sz="900" b="1" dirty="0" smtClean="0"/>
          </a:p>
          <a:p>
            <a:pPr lvl="0"/>
            <a:r>
              <a:rPr lang="en-IN" sz="1600" b="1" dirty="0" smtClean="0"/>
              <a:t>5. How </a:t>
            </a:r>
            <a:r>
              <a:rPr lang="en-IN" sz="1600" b="1" dirty="0"/>
              <a:t>to avoid / defend against a cyber-attack?</a:t>
            </a:r>
            <a:endParaRPr lang="en-US" sz="1600" b="1" dirty="0"/>
          </a:p>
          <a:p>
            <a:pPr lvl="0"/>
            <a:endParaRPr lang="en-IN" sz="900" b="1" dirty="0" smtClean="0"/>
          </a:p>
          <a:p>
            <a:pPr lvl="0"/>
            <a:r>
              <a:rPr lang="en-IN" sz="1600" b="1" dirty="0" smtClean="0"/>
              <a:t>6. Can </a:t>
            </a:r>
            <a:r>
              <a:rPr lang="en-IN" sz="1600" b="1" dirty="0"/>
              <a:t>there be a cheap, sustainable device to provide clean drinking water to our rural areas?</a:t>
            </a:r>
            <a:endParaRPr lang="en-US" b="1" dirty="0"/>
          </a:p>
          <a:p>
            <a:pPr lvl="0"/>
            <a:endParaRPr lang="en-IN" sz="900" b="1" dirty="0" smtClean="0"/>
          </a:p>
          <a:p>
            <a:pPr lvl="0"/>
            <a:r>
              <a:rPr lang="en-IN" sz="1600" b="1" dirty="0" smtClean="0"/>
              <a:t>7. Can </a:t>
            </a:r>
            <a:r>
              <a:rPr lang="en-IN" sz="1600" b="1" dirty="0"/>
              <a:t>tomorrow’s electric cars be fuelled by water (H</a:t>
            </a:r>
            <a:r>
              <a:rPr lang="en-IN" sz="1600" b="1" baseline="-25000" dirty="0"/>
              <a:t>2</a:t>
            </a:r>
            <a:r>
              <a:rPr lang="en-IN" sz="1600" b="1" dirty="0"/>
              <a:t>O)?</a:t>
            </a:r>
            <a:endParaRPr lang="en-US" sz="1600" b="1" dirty="0"/>
          </a:p>
          <a:p>
            <a:pPr lvl="0"/>
            <a:endParaRPr lang="en-IN" sz="900" b="1" dirty="0" smtClean="0"/>
          </a:p>
          <a:p>
            <a:pPr lvl="0"/>
            <a:r>
              <a:rPr lang="en-IN" sz="1600" b="1" dirty="0" smtClean="0"/>
              <a:t>8. Can </a:t>
            </a:r>
            <a:r>
              <a:rPr lang="en-IN" sz="1600" b="1" dirty="0"/>
              <a:t>we reduce global warming by using excessive CO</a:t>
            </a:r>
            <a:r>
              <a:rPr lang="en-IN" sz="1600" b="1" baseline="-25000" dirty="0"/>
              <a:t>2 </a:t>
            </a:r>
            <a:r>
              <a:rPr lang="en-IN" sz="1600" b="1" dirty="0"/>
              <a:t>present in atmosphere?</a:t>
            </a:r>
            <a:endParaRPr lang="en-US" sz="1600" b="1" dirty="0"/>
          </a:p>
          <a:p>
            <a:pPr lvl="0"/>
            <a:endParaRPr lang="en-IN" sz="900" b="1" dirty="0" smtClean="0"/>
          </a:p>
          <a:p>
            <a:pPr lvl="0"/>
            <a:r>
              <a:rPr lang="en-IN" sz="1600" b="1" dirty="0" smtClean="0"/>
              <a:t>9. Can </a:t>
            </a:r>
            <a:r>
              <a:rPr lang="en-IN" sz="1600" b="1" dirty="0"/>
              <a:t>a nano-device be engineered </a:t>
            </a:r>
            <a:r>
              <a:rPr lang="en-IN" sz="1600" b="1" dirty="0" smtClean="0"/>
              <a:t>to transport a </a:t>
            </a:r>
            <a:r>
              <a:rPr lang="en-IN" sz="1600" b="1" dirty="0"/>
              <a:t>precision-attack at (only) the cancerous cells of </a:t>
            </a:r>
            <a:r>
              <a:rPr lang="en-IN" sz="1600" b="1" dirty="0" smtClean="0"/>
              <a:t>human </a:t>
            </a:r>
            <a:r>
              <a:rPr lang="en-IN" sz="1600" b="1" dirty="0"/>
              <a:t>body - to avoid harmful side-effects of chemotherapy?</a:t>
            </a:r>
            <a:endParaRPr lang="en-US" sz="1600" b="1" dirty="0"/>
          </a:p>
          <a:p>
            <a:pPr lvl="0"/>
            <a:endParaRPr lang="en-IN" sz="900" b="1" dirty="0" smtClean="0"/>
          </a:p>
          <a:p>
            <a:pPr lvl="0"/>
            <a:r>
              <a:rPr lang="en-IN" sz="1600" b="1" dirty="0" smtClean="0"/>
              <a:t>10. Can </a:t>
            </a:r>
            <a:r>
              <a:rPr lang="en-IN" sz="1600" b="1" dirty="0"/>
              <a:t>a 3-D Printer be used to manufacture our body parts e.g</a:t>
            </a:r>
            <a:r>
              <a:rPr lang="en-IN" sz="1600" b="1" dirty="0" smtClean="0"/>
              <a:t>.?</a:t>
            </a:r>
            <a:endParaRPr lang="en-US" sz="1600" b="1" dirty="0"/>
          </a:p>
          <a:p>
            <a:pPr lvl="0"/>
            <a:endParaRPr lang="en-IN" sz="800" b="1" dirty="0" smtClean="0"/>
          </a:p>
          <a:p>
            <a:pPr lvl="0"/>
            <a:r>
              <a:rPr lang="en-IN" sz="1600" b="1" dirty="0" smtClean="0"/>
              <a:t>11. How </a:t>
            </a:r>
            <a:r>
              <a:rPr lang="en-IN" sz="1600" b="1" dirty="0"/>
              <a:t>does facial-recognition technology work for the security of public places?</a:t>
            </a:r>
            <a:endParaRPr lang="en-US" sz="1600" b="1" dirty="0"/>
          </a:p>
          <a:p>
            <a:pPr lvl="0"/>
            <a:endParaRPr lang="en-IN" sz="900" b="1" dirty="0" smtClean="0"/>
          </a:p>
          <a:p>
            <a:pPr lvl="0"/>
            <a:r>
              <a:rPr lang="en-IN" sz="1600" b="1" dirty="0" smtClean="0"/>
              <a:t>12. Can </a:t>
            </a:r>
            <a:r>
              <a:rPr lang="en-IN" sz="1600" b="1" dirty="0"/>
              <a:t>cars “</a:t>
            </a:r>
            <a:r>
              <a:rPr lang="en-IN" sz="1600" b="1" i="1" dirty="0"/>
              <a:t>talk</a:t>
            </a:r>
            <a:r>
              <a:rPr lang="en-IN" sz="1600" b="1" dirty="0"/>
              <a:t>” to each other while on roads</a:t>
            </a:r>
            <a:r>
              <a:rPr lang="en-IN" sz="1600" b="1" dirty="0" smtClean="0"/>
              <a:t>?</a:t>
            </a:r>
          </a:p>
          <a:p>
            <a:pPr lvl="0"/>
            <a:endParaRPr lang="en-US" sz="900" b="1" dirty="0"/>
          </a:p>
          <a:p>
            <a:r>
              <a:rPr lang="en-IN" sz="1600" b="1" dirty="0" smtClean="0"/>
              <a:t>13. How </a:t>
            </a:r>
            <a:r>
              <a:rPr lang="en-IN" sz="1600" b="1" dirty="0"/>
              <a:t>can Gamification improve student competitiveness?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74341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irl_at_computer_not extend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578"/>
            <a:ext cx="8229600" cy="1068632"/>
          </a:xfrm>
        </p:spPr>
        <p:txBody>
          <a:bodyPr>
            <a:noAutofit/>
          </a:bodyPr>
          <a:lstStyle/>
          <a:p>
            <a:pPr algn="l"/>
            <a:r>
              <a:rPr lang="en-US" sz="4000" b="1" dirty="0" smtClean="0"/>
              <a:t>NEF’s Spectrum of </a:t>
            </a:r>
            <a:br>
              <a:rPr lang="en-US" sz="4000" b="1" dirty="0" smtClean="0"/>
            </a:br>
            <a:r>
              <a:rPr lang="en-US" sz="4000" b="1" dirty="0" smtClean="0"/>
              <a:t>STEM Education…</a:t>
            </a:r>
            <a:endParaRPr lang="en-US" sz="4000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06696" y="1544498"/>
            <a:ext cx="4479745" cy="4475302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Integrates</a:t>
            </a:r>
            <a:r>
              <a:rPr lang="en-US" dirty="0" smtClean="0"/>
              <a:t> Science, Technology, Engineering, </a:t>
            </a:r>
            <a:br>
              <a:rPr lang="en-US" dirty="0" smtClean="0"/>
            </a:br>
            <a:r>
              <a:rPr lang="en-US" dirty="0" smtClean="0"/>
              <a:t>&amp; </a:t>
            </a:r>
            <a:r>
              <a:rPr lang="en-US" dirty="0" err="1" smtClean="0"/>
              <a:t>Maths</a:t>
            </a:r>
            <a:r>
              <a:rPr lang="en-US" dirty="0" smtClean="0"/>
              <a:t> into an integrated learning experience</a:t>
            </a:r>
          </a:p>
          <a:p>
            <a:r>
              <a:rPr lang="en-US" b="1" dirty="0" smtClean="0"/>
              <a:t>40-45% Program</a:t>
            </a:r>
            <a:r>
              <a:rPr lang="en-US" dirty="0" smtClean="0"/>
              <a:t> is </a:t>
            </a:r>
            <a:r>
              <a:rPr lang="en-US" b="1" dirty="0" smtClean="0"/>
              <a:t>Project-&amp;-Activity based</a:t>
            </a:r>
            <a:endParaRPr lang="en-US" dirty="0" smtClean="0"/>
          </a:p>
          <a:p>
            <a:r>
              <a:rPr lang="en-US" dirty="0" smtClean="0"/>
              <a:t>Reinforces </a:t>
            </a:r>
            <a:r>
              <a:rPr lang="en-US" b="1" dirty="0" smtClean="0"/>
              <a:t>real-world application</a:t>
            </a:r>
            <a:r>
              <a:rPr lang="en-US" dirty="0" smtClean="0"/>
              <a:t> of Concepts Learnt</a:t>
            </a:r>
          </a:p>
          <a:p>
            <a:r>
              <a:rPr lang="en-US" dirty="0" smtClean="0"/>
              <a:t>Prepares students for STEM </a:t>
            </a:r>
            <a:r>
              <a:rPr lang="en-US" b="1" dirty="0" smtClean="0"/>
              <a:t>careers</a:t>
            </a:r>
          </a:p>
          <a:p>
            <a:r>
              <a:rPr lang="en-US" dirty="0" smtClean="0"/>
              <a:t>Develops </a:t>
            </a:r>
            <a:r>
              <a:rPr lang="en-US" b="1" dirty="0" smtClean="0"/>
              <a:t>Soft</a:t>
            </a:r>
            <a:r>
              <a:rPr lang="en-US" dirty="0" smtClean="0"/>
              <a:t> &amp; </a:t>
            </a:r>
            <a:br>
              <a:rPr lang="en-US" dirty="0" smtClean="0"/>
            </a:br>
            <a:r>
              <a:rPr lang="en-US" b="1" dirty="0" smtClean="0"/>
              <a:t>Domain</a:t>
            </a:r>
            <a:r>
              <a:rPr lang="en-US" dirty="0" smtClean="0"/>
              <a:t> skills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03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-37560" y="351374"/>
            <a:ext cx="9181560" cy="687976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IN" sz="36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NEF-USA</a:t>
            </a:r>
            <a:r>
              <a:rPr lang="en-IN" sz="36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Credentials </a:t>
            </a:r>
            <a:endParaRPr kumimoji="0" lang="en-US" sz="3600" b="1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46" b="95313" l="152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1235" y="1465881"/>
            <a:ext cx="1646637" cy="16028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9525" y="3542990"/>
            <a:ext cx="1218347" cy="14862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1699" y="5259968"/>
            <a:ext cx="1827919" cy="12340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3200400" y="3988676"/>
            <a:ext cx="5715000" cy="58332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400" b="1" dirty="0" smtClean="0">
                <a:latin typeface="+mj-lt"/>
              </a:rPr>
              <a:t>Advisors to the White House (USA) on STEM Education</a:t>
            </a:r>
            <a:endParaRPr kumimoji="0" lang="en-US" sz="2400" b="1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3276600" y="4495800"/>
            <a:ext cx="5562600" cy="2133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128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NEF-USA: Credentials in </a:t>
            </a:r>
            <a:r>
              <a:rPr lang="en-US" sz="128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India</a:t>
            </a:r>
            <a:endParaRPr lang="en-US" sz="6800" b="1" dirty="0">
              <a:latin typeface="+mj-lt"/>
            </a:endParaRPr>
          </a:p>
          <a:p>
            <a:pPr marL="342900" indent="-342900">
              <a:spcBef>
                <a:spcPct val="20000"/>
              </a:spcBef>
            </a:pPr>
            <a:endParaRPr lang="en-US" sz="2800" b="1" u="sng" dirty="0" smtClean="0">
              <a:latin typeface="+mj-lt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IN" sz="5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MoU’s with reputed Indian Public &amp; Private Universities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5200" b="1" dirty="0">
                <a:solidFill>
                  <a:srgbClr val="002060"/>
                </a:solidFill>
              </a:rPr>
              <a:t>National Skill Development Corporation (NSDC</a:t>
            </a:r>
            <a:r>
              <a:rPr lang="en-US" sz="5200" b="1" dirty="0" smtClean="0">
                <a:solidFill>
                  <a:srgbClr val="002060"/>
                </a:solidFill>
              </a:rPr>
              <a:t>) under Prime Minister’s Skill-India Mission</a:t>
            </a:r>
            <a:endParaRPr lang="en-IN" sz="5200" b="1" dirty="0">
              <a:solidFill>
                <a:srgbClr val="002060"/>
              </a:solidFill>
              <a:cs typeface="Calibri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IN" sz="5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MoU’s </a:t>
            </a:r>
            <a:r>
              <a:rPr lang="en-IN" sz="5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with </a:t>
            </a:r>
            <a:r>
              <a:rPr lang="en-IN" sz="5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State Governments like Tripura, Madhya Pradesh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IN" sz="5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SCoE is an </a:t>
            </a:r>
            <a:r>
              <a:rPr lang="en-IN" sz="5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A</a:t>
            </a:r>
            <a:r>
              <a:rPr lang="en-IN" sz="5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spirational and Exclusive Program to be Implemented in 55 Select Schools in India (48 have already signed-up!)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IN" sz="5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Schools like DPS (9 selected by DPS Society), Shri Ram Schools, Sadhu </a:t>
            </a:r>
            <a:r>
              <a:rPr lang="en-IN" sz="52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Vaswani</a:t>
            </a:r>
            <a:r>
              <a:rPr lang="en-IN" sz="5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,  </a:t>
            </a:r>
            <a:r>
              <a:rPr lang="en-IN" sz="52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Nirmal</a:t>
            </a:r>
            <a:r>
              <a:rPr lang="en-IN" sz="5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IN" sz="52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Bhartiya</a:t>
            </a:r>
            <a:r>
              <a:rPr lang="en-IN" sz="5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IN" sz="52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Vijaybhoomi</a:t>
            </a:r>
            <a:r>
              <a:rPr lang="en-IN" sz="5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Int’l, Sri </a:t>
            </a:r>
            <a:r>
              <a:rPr lang="en-IN" sz="52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Venkateshwar</a:t>
            </a:r>
            <a:r>
              <a:rPr lang="en-IN" sz="5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Int’l, </a:t>
            </a:r>
            <a:r>
              <a:rPr lang="en-IN" sz="52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NCS@Chanakyapuri</a:t>
            </a:r>
            <a:r>
              <a:rPr lang="en-IN" sz="5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etc. have signed-up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IN" sz="5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Special Offer for Defense Schools: Grant enhanced to 90%</a:t>
            </a:r>
          </a:p>
          <a:p>
            <a:pPr marL="457200" indent="-457200">
              <a:buFont typeface="Wingdings" pitchFamily="2" charset="2"/>
              <a:buChar char="Ø"/>
            </a:pPr>
            <a:endParaRPr lang="en-IN" sz="24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kumimoji="0" lang="en-US" sz="28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3200400" y="1268981"/>
            <a:ext cx="5562600" cy="271969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600" b="1" u="sng" noProof="0" dirty="0" smtClean="0">
                <a:latin typeface="+mj-lt"/>
              </a:rPr>
              <a:t>LEADERS</a:t>
            </a:r>
            <a:r>
              <a:rPr lang="en-US" sz="2600" b="1" u="sng" dirty="0" smtClean="0">
                <a:latin typeface="+mj-lt"/>
              </a:rPr>
              <a:t>: </a:t>
            </a:r>
            <a:r>
              <a:rPr lang="en-US" sz="2100" dirty="0" smtClean="0">
                <a:latin typeface="+mj-lt"/>
              </a:rPr>
              <a:t>A revolutionary approach to training have made us leaders in </a:t>
            </a: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n-IN" sz="21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Science,Technology,Engineering ,Mathematics(STEM)</a:t>
            </a: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n-IN" sz="21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Credit </a:t>
            </a:r>
            <a:r>
              <a:rPr lang="en-IN" sz="21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Transfer C</a:t>
            </a:r>
            <a:r>
              <a:rPr lang="en-IN" sz="21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ourses for Autonomous Universities </a:t>
            </a: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n-IN" sz="21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21</a:t>
            </a:r>
            <a:r>
              <a:rPr lang="en-IN" sz="2100" b="1" baseline="30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st</a:t>
            </a:r>
            <a:r>
              <a:rPr lang="en-IN" sz="21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-</a:t>
            </a:r>
            <a:r>
              <a:rPr lang="en-IN" sz="21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Centaury Employability Skills</a:t>
            </a: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n-IN" sz="21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NEF </a:t>
            </a:r>
            <a:r>
              <a:rPr lang="en-IN" sz="21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International Training</a:t>
            </a:r>
            <a:r>
              <a:rPr lang="en-IN" sz="21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: </a:t>
            </a:r>
            <a:r>
              <a:rPr lang="en-IN" sz="2400" dirty="0"/>
              <a:t>provides academic, digital, and workforce training to disadvantaged students and adults in many countries including India, Egypt, Jordan and </a:t>
            </a:r>
            <a:r>
              <a:rPr lang="en-IN" sz="2400" dirty="0" smtClean="0"/>
              <a:t>Mauritius</a:t>
            </a:r>
            <a:endParaRPr lang="en-IN" sz="2400" dirty="0"/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</a:pPr>
            <a:endParaRPr lang="en-IN" sz="14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8600" y="87325"/>
            <a:ext cx="1203565" cy="108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13416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93664" y="105522"/>
            <a:ext cx="9145829" cy="685800"/>
          </a:xfrm>
          <a:prstGeom prst="rect">
            <a:avLst/>
          </a:prstGeom>
        </p:spPr>
        <p:txBody>
          <a:bodyPr>
            <a:normAutofit fontScale="600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NEF-USA’s </a:t>
            </a:r>
            <a:r>
              <a:rPr lang="en-IN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Motto</a:t>
            </a:r>
            <a:r>
              <a:rPr lang="en-IN" sz="4100" b="1" i="1" dirty="0">
                <a:latin typeface="+mj-lt"/>
              </a:rPr>
              <a:t>: High Quality Education for All</a:t>
            </a:r>
            <a:endParaRPr lang="en-IN" sz="4100" dirty="0">
              <a:latin typeface="+mj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endParaRPr lang="en-US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" name="Picture 4" descr="https://mathematicsleadership.files.wordpress.com/2014/05/divergent-thinking.png?w=244&amp;h=3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430839"/>
            <a:ext cx="2209800" cy="1477447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Left"/>
            <a:lightRig rig="soft" dir="t">
              <a:rot lat="0" lon="0" rev="0"/>
            </a:lightRig>
          </a:scene3d>
          <a:sp3d contourW="44450" prstMaterial="matte">
            <a:bevelT w="63500" h="63500" prst="hardEdge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0" y="1908286"/>
            <a:ext cx="9052165" cy="577081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000" b="1" dirty="0" err="1" smtClean="0">
                <a:solidFill>
                  <a:srgbClr val="293A89"/>
                </a:solidFill>
                <a:latin typeface="+mj-lt"/>
              </a:rPr>
              <a:t>NCS@Vizag</a:t>
            </a:r>
            <a:r>
              <a:rPr lang="en-IN" sz="2000" b="1" dirty="0" smtClean="0">
                <a:solidFill>
                  <a:srgbClr val="293A89"/>
                </a:solidFill>
                <a:latin typeface="+mj-lt"/>
              </a:rPr>
              <a:t> </a:t>
            </a:r>
            <a:r>
              <a:rPr lang="en-IN" sz="2000" b="1" dirty="0" smtClean="0">
                <a:solidFill>
                  <a:srgbClr val="293A89"/>
                </a:solidFill>
                <a:latin typeface="+mj-lt"/>
              </a:rPr>
              <a:t>and Today’s Globalized World</a:t>
            </a:r>
          </a:p>
          <a:p>
            <a:pPr algn="ctr"/>
            <a:endParaRPr lang="en-IN" sz="700" b="1" dirty="0" smtClean="0">
              <a:solidFill>
                <a:srgbClr val="3333FF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b="1" i="1" dirty="0" smtClean="0">
                <a:solidFill>
                  <a:srgbClr val="3333FF"/>
                </a:solidFill>
                <a:latin typeface="+mj-lt"/>
              </a:rPr>
              <a:t>Change</a:t>
            </a:r>
            <a:r>
              <a:rPr lang="en-IN" sz="2000" b="1" dirty="0" smtClean="0">
                <a:solidFill>
                  <a:srgbClr val="3333FF"/>
                </a:solidFill>
                <a:latin typeface="+mj-lt"/>
              </a:rPr>
              <a:t> is the only </a:t>
            </a:r>
            <a:r>
              <a:rPr lang="en-IN" sz="2000" b="1" i="1" dirty="0" smtClean="0">
                <a:solidFill>
                  <a:srgbClr val="3333FF"/>
                </a:solidFill>
                <a:latin typeface="+mj-lt"/>
              </a:rPr>
              <a:t>Constant </a:t>
            </a:r>
            <a:r>
              <a:rPr lang="en-IN" sz="2000" b="1" dirty="0" smtClean="0">
                <a:solidFill>
                  <a:srgbClr val="3333FF"/>
                </a:solidFill>
                <a:latin typeface="+mj-lt"/>
              </a:rPr>
              <a:t>Today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N" sz="11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b="1" dirty="0" smtClean="0">
                <a:solidFill>
                  <a:srgbClr val="3333FF"/>
                </a:solidFill>
                <a:latin typeface="+mj-lt"/>
              </a:rPr>
              <a:t>Pace of Change in our dynamic world is both Swift &amp; Unpredictable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N" sz="1100" b="1" dirty="0">
              <a:solidFill>
                <a:srgbClr val="3333FF"/>
              </a:solidFill>
              <a:latin typeface="+mj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N" sz="2000" b="1" dirty="0" err="1" smtClean="0">
                <a:solidFill>
                  <a:srgbClr val="3333FF"/>
                </a:solidFill>
                <a:latin typeface="+mj-lt"/>
              </a:rPr>
              <a:t>NCS@Vizag</a:t>
            </a:r>
            <a:r>
              <a:rPr lang="en-IN" sz="2000" b="1" dirty="0" smtClean="0">
                <a:solidFill>
                  <a:srgbClr val="3333FF"/>
                </a:solidFill>
                <a:latin typeface="+mj-lt"/>
              </a:rPr>
              <a:t> </a:t>
            </a:r>
            <a:r>
              <a:rPr lang="en-IN" sz="2000" b="1" dirty="0" smtClean="0">
                <a:solidFill>
                  <a:srgbClr val="3333FF"/>
                </a:solidFill>
                <a:latin typeface="+mj-lt"/>
              </a:rPr>
              <a:t>prides itself with </a:t>
            </a:r>
            <a:r>
              <a:rPr lang="en-IN" sz="2000" b="1" dirty="0">
                <a:solidFill>
                  <a:srgbClr val="3333FF"/>
                </a:solidFill>
                <a:latin typeface="+mj-lt"/>
              </a:rPr>
              <a:t>the fact that </a:t>
            </a:r>
            <a:r>
              <a:rPr lang="en-IN" sz="2000" b="1" dirty="0" smtClean="0">
                <a:solidFill>
                  <a:srgbClr val="3333FF"/>
                </a:solidFill>
                <a:latin typeface="+mj-lt"/>
              </a:rPr>
              <a:t>the school </a:t>
            </a:r>
            <a:r>
              <a:rPr lang="en-IN" sz="2000" b="1" dirty="0">
                <a:solidFill>
                  <a:srgbClr val="3333FF"/>
                </a:solidFill>
                <a:latin typeface="+mj-lt"/>
              </a:rPr>
              <a:t>not only keeps abreast of the latest innovations in Education, but also </a:t>
            </a:r>
            <a:r>
              <a:rPr lang="en-IN" sz="2000" b="1" dirty="0" smtClean="0">
                <a:solidFill>
                  <a:srgbClr val="3333FF"/>
                </a:solidFill>
                <a:latin typeface="+mj-lt"/>
              </a:rPr>
              <a:t>believes in becoming trail-blazers </a:t>
            </a:r>
            <a:r>
              <a:rPr lang="en-IN" sz="2000" b="1" dirty="0">
                <a:solidFill>
                  <a:srgbClr val="3333FF"/>
                </a:solidFill>
                <a:latin typeface="+mj-lt"/>
              </a:rPr>
              <a:t>in adopting pioneering </a:t>
            </a:r>
            <a:r>
              <a:rPr lang="en-IN" sz="2000" b="1" dirty="0" smtClean="0">
                <a:solidFill>
                  <a:srgbClr val="3333FF"/>
                </a:solidFill>
                <a:latin typeface="+mj-lt"/>
              </a:rPr>
              <a:t>ideas. STEM is one such idea……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N" sz="1100" b="1" dirty="0" smtClean="0">
              <a:solidFill>
                <a:srgbClr val="3333FF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b="1" dirty="0" smtClean="0">
                <a:solidFill>
                  <a:srgbClr val="3333FF"/>
                </a:solidFill>
                <a:latin typeface="+mj-lt"/>
              </a:rPr>
              <a:t>In 2018, Naval Children Schools have decided to embrace STEM!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N" sz="1100" b="1" dirty="0" smtClean="0">
              <a:solidFill>
                <a:srgbClr val="3333FF"/>
              </a:solidFill>
              <a:latin typeface="+mj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N" sz="2000" b="1" dirty="0" smtClean="0">
                <a:solidFill>
                  <a:srgbClr val="3333FF"/>
                </a:solidFill>
                <a:latin typeface="+mj-lt"/>
              </a:rPr>
              <a:t>SCoE Program </a:t>
            </a:r>
            <a:r>
              <a:rPr lang="en-IN" sz="2000" b="1" dirty="0">
                <a:solidFill>
                  <a:srgbClr val="3333FF"/>
                </a:solidFill>
                <a:latin typeface="+mj-lt"/>
              </a:rPr>
              <a:t>shall equip </a:t>
            </a:r>
            <a:r>
              <a:rPr lang="en-IN" sz="2000" b="1" dirty="0" smtClean="0">
                <a:solidFill>
                  <a:srgbClr val="3333FF"/>
                </a:solidFill>
                <a:latin typeface="+mj-lt"/>
              </a:rPr>
              <a:t>brilliant </a:t>
            </a:r>
            <a:r>
              <a:rPr lang="en-IN" sz="2000" b="1" dirty="0">
                <a:solidFill>
                  <a:srgbClr val="3333FF"/>
                </a:solidFill>
                <a:latin typeface="+mj-lt"/>
              </a:rPr>
              <a:t>children </a:t>
            </a:r>
            <a:r>
              <a:rPr lang="en-IN" sz="2000" b="1" dirty="0" smtClean="0">
                <a:solidFill>
                  <a:srgbClr val="3333FF"/>
                </a:solidFill>
                <a:latin typeface="+mj-lt"/>
              </a:rPr>
              <a:t>of NCS with 21</a:t>
            </a:r>
            <a:r>
              <a:rPr lang="en-IN" sz="2000" b="1" baseline="30000" dirty="0" smtClean="0">
                <a:solidFill>
                  <a:srgbClr val="3333FF"/>
                </a:solidFill>
                <a:latin typeface="+mj-lt"/>
              </a:rPr>
              <a:t>st</a:t>
            </a:r>
            <a:r>
              <a:rPr lang="en-IN" sz="2000" b="1" dirty="0" smtClean="0">
                <a:solidFill>
                  <a:srgbClr val="3333FF"/>
                </a:solidFill>
                <a:latin typeface="+mj-lt"/>
              </a:rPr>
              <a:t>-Century Skills </a:t>
            </a:r>
            <a:r>
              <a:rPr lang="en-IN" sz="2000" b="1" dirty="0">
                <a:solidFill>
                  <a:srgbClr val="3333FF"/>
                </a:solidFill>
                <a:latin typeface="+mj-lt"/>
              </a:rPr>
              <a:t>needed to face tomorrow’s challenges w.r.t</a:t>
            </a:r>
            <a:r>
              <a:rPr lang="en-IN" sz="2000" b="1" i="1" dirty="0">
                <a:solidFill>
                  <a:srgbClr val="3333FF"/>
                </a:solidFill>
                <a:latin typeface="+mj-lt"/>
              </a:rPr>
              <a:t>. </a:t>
            </a:r>
            <a:r>
              <a:rPr lang="en-IN" sz="2000" b="1" i="1" dirty="0" smtClean="0">
                <a:solidFill>
                  <a:srgbClr val="3333FF"/>
                </a:solidFill>
                <a:latin typeface="+mj-lt"/>
              </a:rPr>
              <a:t>a Tinkering </a:t>
            </a:r>
            <a:r>
              <a:rPr lang="en-IN" sz="2000" b="1" i="1" dirty="0">
                <a:solidFill>
                  <a:srgbClr val="3333FF"/>
                </a:solidFill>
                <a:latin typeface="+mj-lt"/>
              </a:rPr>
              <a:t>&amp; Investigative mind-set, real-world applications of </a:t>
            </a:r>
            <a:r>
              <a:rPr lang="en-IN" sz="2000" b="1" i="1" dirty="0" smtClean="0">
                <a:solidFill>
                  <a:srgbClr val="3333FF"/>
                </a:solidFill>
                <a:latin typeface="+mj-lt"/>
              </a:rPr>
              <a:t>concepts / </a:t>
            </a:r>
            <a:r>
              <a:rPr lang="en-IN" sz="2000" b="1" i="1" dirty="0">
                <a:solidFill>
                  <a:srgbClr val="3333FF"/>
                </a:solidFill>
                <a:latin typeface="+mj-lt"/>
              </a:rPr>
              <a:t>theory learnt in classroom, </a:t>
            </a:r>
            <a:r>
              <a:rPr lang="en-IN" sz="2000" b="1" i="1" dirty="0" smtClean="0">
                <a:solidFill>
                  <a:srgbClr val="3333FF"/>
                </a:solidFill>
                <a:latin typeface="+mj-lt"/>
              </a:rPr>
              <a:t>Learning-from-failures</a:t>
            </a:r>
            <a:r>
              <a:rPr lang="en-IN" sz="2000" b="1" i="1" dirty="0">
                <a:solidFill>
                  <a:srgbClr val="3333FF"/>
                </a:solidFill>
                <a:latin typeface="+mj-lt"/>
              </a:rPr>
              <a:t>, Problem-solving &amp; Risk-taking skills, Coding-skills, Cyber-security awareness, Smart-city design, Engineering &amp; design of </a:t>
            </a:r>
            <a:r>
              <a:rPr lang="en-IN" sz="2000" b="1" i="1" dirty="0" smtClean="0">
                <a:solidFill>
                  <a:srgbClr val="3333FF"/>
                </a:solidFill>
                <a:latin typeface="+mj-lt"/>
              </a:rPr>
              <a:t>Robots </a:t>
            </a:r>
            <a:r>
              <a:rPr lang="en-IN" sz="2000" b="1" i="1" smtClean="0">
                <a:solidFill>
                  <a:srgbClr val="3333FF"/>
                </a:solidFill>
                <a:latin typeface="+mj-lt"/>
              </a:rPr>
              <a:t>(Otto), </a:t>
            </a:r>
            <a:r>
              <a:rPr lang="en-IN" sz="2000" b="1" i="1" dirty="0">
                <a:solidFill>
                  <a:srgbClr val="3333FF"/>
                </a:solidFill>
                <a:latin typeface="+mj-lt"/>
              </a:rPr>
              <a:t>Int’l business, Financial-literacy, Data-analysis, </a:t>
            </a:r>
            <a:r>
              <a:rPr lang="en-IN" sz="2000" b="1" i="1" dirty="0" smtClean="0">
                <a:solidFill>
                  <a:srgbClr val="3333FF"/>
                </a:solidFill>
                <a:latin typeface="+mj-lt"/>
              </a:rPr>
              <a:t>Leadership-&amp;-Collaboration</a:t>
            </a:r>
            <a:r>
              <a:rPr lang="en-IN" sz="2000" b="1" i="1" dirty="0">
                <a:solidFill>
                  <a:srgbClr val="3333FF"/>
                </a:solidFill>
                <a:latin typeface="+mj-lt"/>
              </a:rPr>
              <a:t>, </a:t>
            </a:r>
            <a:r>
              <a:rPr lang="en-IN" sz="2000" b="1" i="1" dirty="0" smtClean="0">
                <a:solidFill>
                  <a:srgbClr val="3333FF"/>
                </a:solidFill>
                <a:latin typeface="+mj-lt"/>
              </a:rPr>
              <a:t>(Written-&amp;-Verbal</a:t>
            </a:r>
            <a:r>
              <a:rPr lang="en-IN" sz="2000" b="1" i="1" dirty="0">
                <a:solidFill>
                  <a:srgbClr val="3333FF"/>
                </a:solidFill>
                <a:latin typeface="+mj-lt"/>
              </a:rPr>
              <a:t>) Communication skills and Health &amp; Wellness </a:t>
            </a:r>
          </a:p>
          <a:p>
            <a:endParaRPr lang="en-IN" sz="2000" dirty="0">
              <a:latin typeface="+mj-lt"/>
            </a:endParaRPr>
          </a:p>
          <a:p>
            <a:endParaRPr lang="en-US" i="1" dirty="0">
              <a:effectLst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8600" y="87325"/>
            <a:ext cx="1203565" cy="108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933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367" y="197366"/>
            <a:ext cx="1901627" cy="9013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415088"/>
            <a:ext cx="9144000" cy="442912"/>
          </a:xfrm>
          <a:prstGeom prst="rect">
            <a:avLst/>
          </a:prstGeom>
          <a:solidFill>
            <a:srgbClr val="293A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397949"/>
            <a:ext cx="9144000" cy="45719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0486" y="87325"/>
            <a:ext cx="811679" cy="108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59786"/>
            <a:ext cx="9144000" cy="365125"/>
          </a:xfrm>
        </p:spPr>
        <p:txBody>
          <a:bodyPr/>
          <a:lstStyle/>
          <a:p>
            <a:r>
              <a:rPr lang="en-US" sz="2000" dirty="0">
                <a:solidFill>
                  <a:schemeClr val="bg1"/>
                </a:solidFill>
              </a:rPr>
              <a:t>www.stemgrant.org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344639" y="5562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664C9EDE-C486-014D-805E-301D93BE9C77}" type="slidenum">
              <a:rPr lang="en-US" smtClean="0">
                <a:solidFill>
                  <a:schemeClr val="bg1"/>
                </a:solidFill>
              </a:rPr>
              <a:t>9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137367" y="145610"/>
            <a:ext cx="8237765" cy="1082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Roboto Cn" pitchFamily="2" charset="0"/>
                <a:ea typeface="Roboto Cn" pitchFamily="2" charset="0"/>
                <a:cs typeface="+mj-cs"/>
              </a:defRPr>
            </a:lvl1pPr>
          </a:lstStyle>
          <a:p>
            <a:r>
              <a:rPr lang="en-US" sz="2400" b="1" dirty="0" smtClean="0">
                <a:latin typeface="Cambria" charset="0"/>
                <a:ea typeface="Cambria" charset="0"/>
                <a:cs typeface="Cambria" charset="0"/>
              </a:rPr>
              <a:t>                   	      </a:t>
            </a:r>
            <a:r>
              <a:rPr lang="en-US" sz="2800" b="1" u="sng" dirty="0" smtClean="0"/>
              <a:t>Introduction </a:t>
            </a:r>
            <a:r>
              <a:rPr lang="en-US" sz="2800" b="1" u="sng" dirty="0"/>
              <a:t>to STEM</a:t>
            </a:r>
            <a:r>
              <a:rPr lang="en-US" sz="2400" b="1" u="sng" dirty="0"/>
              <a:t> </a:t>
            </a:r>
            <a:endParaRPr lang="en-US" sz="2400" b="1" u="sng" dirty="0" smtClean="0"/>
          </a:p>
          <a:p>
            <a:r>
              <a:rPr lang="en-US" sz="2400" b="1" dirty="0"/>
              <a:t>	 </a:t>
            </a:r>
            <a:r>
              <a:rPr lang="en-US" sz="2400" b="1" dirty="0" smtClean="0"/>
              <a:t>                    </a:t>
            </a:r>
            <a:r>
              <a:rPr lang="en-US" sz="2800" b="1" u="sng" dirty="0" smtClean="0"/>
              <a:t>Centre-of-Excellence </a:t>
            </a:r>
            <a:r>
              <a:rPr lang="en-US" sz="2800" b="1" u="sng" dirty="0"/>
              <a:t>(SCoE</a:t>
            </a:r>
            <a:r>
              <a:rPr lang="en-US" sz="2800" b="1" dirty="0"/>
              <a:t>)</a:t>
            </a:r>
            <a:endParaRPr lang="en-US" sz="2800" b="1" dirty="0"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16585" y="1178210"/>
            <a:ext cx="8258547" cy="52197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800" dirty="0" smtClean="0">
              <a:solidFill>
                <a:srgbClr val="293A89"/>
              </a:solidFill>
              <a:latin typeface="Avenir Book"/>
              <a:ea typeface="Verdana" charset="0"/>
              <a:cs typeface="Verdana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642" y="40119"/>
            <a:ext cx="2650586" cy="116111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6585" y="1333338"/>
            <a:ext cx="8935580" cy="457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en-US" sz="16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r>
              <a:rPr lang="en-US" sz="1600" b="1" dirty="0">
                <a:latin typeface="Calibri" panose="020F0502020204030204" pitchFamily="34" charset="0"/>
                <a:ea typeface="Times New Roman" panose="02020603050405020304" pitchFamily="18" charset="0"/>
              </a:rPr>
              <a:t>STEM Centre-of-Excellence (SCoE)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600" b="1" dirty="0">
                <a:latin typeface="Calibri" panose="020F0502020204030204" pitchFamily="34" charset="0"/>
                <a:ea typeface="Times New Roman" panose="02020603050405020304" pitchFamily="18" charset="0"/>
              </a:rPr>
              <a:t>Program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 is tailored around </a:t>
            </a:r>
            <a:r>
              <a:rPr lang="en-US" sz="1600" i="1" dirty="0">
                <a:latin typeface="Calibri" panose="020F0502020204030204" pitchFamily="34" charset="0"/>
                <a:ea typeface="Times New Roman" panose="02020603050405020304" pitchFamily="18" charset="0"/>
              </a:rPr>
              <a:t>personalized-&amp;-immersive learning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 to impart </a:t>
            </a:r>
            <a:r>
              <a:rPr lang="en-US" sz="1600" b="1" i="1" dirty="0">
                <a:latin typeface="Calibri" panose="020F0502020204030204" pitchFamily="34" charset="0"/>
                <a:ea typeface="Times New Roman" panose="02020603050405020304" pitchFamily="18" charset="0"/>
              </a:rPr>
              <a:t>21</a:t>
            </a:r>
            <a:r>
              <a:rPr lang="en-US" sz="1600" b="1" i="1" baseline="30000" dirty="0">
                <a:latin typeface="Calibri" panose="020F0502020204030204" pitchFamily="34" charset="0"/>
                <a:ea typeface="Times New Roman" panose="02020603050405020304" pitchFamily="18" charset="0"/>
              </a:rPr>
              <a:t>st</a:t>
            </a:r>
            <a:r>
              <a:rPr lang="en-US" sz="1600" b="1" i="1" dirty="0">
                <a:latin typeface="Calibri" panose="020F0502020204030204" pitchFamily="34" charset="0"/>
                <a:ea typeface="Times New Roman" panose="02020603050405020304" pitchFamily="18" charset="0"/>
              </a:rPr>
              <a:t> Century Skills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 to school students. Though mapped to US STEM standards, SCoE is firmly anchored around CBSE/ICSE/IB syllabus. Currently, </a:t>
            </a:r>
            <a:r>
              <a:rPr lang="en-US" sz="1600" b="1" dirty="0">
                <a:latin typeface="Calibri" panose="020F0502020204030204" pitchFamily="34" charset="0"/>
                <a:ea typeface="Times New Roman" panose="02020603050405020304" pitchFamily="18" charset="0"/>
              </a:rPr>
              <a:t>showcase </a:t>
            </a:r>
            <a:r>
              <a:rPr lang="en-US" sz="1600" b="1" dirty="0" err="1">
                <a:latin typeface="Calibri" panose="020F0502020204030204" pitchFamily="34" charset="0"/>
                <a:ea typeface="Times New Roman" panose="02020603050405020304" pitchFamily="18" charset="0"/>
              </a:rPr>
              <a:t>CoE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’s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 are being set-up in only </a:t>
            </a:r>
            <a:r>
              <a:rPr lang="en-US" sz="1600" b="1" dirty="0">
                <a:latin typeface="Calibri" panose="020F0502020204030204" pitchFamily="34" charset="0"/>
                <a:ea typeface="Times New Roman" panose="02020603050405020304" pitchFamily="18" charset="0"/>
              </a:rPr>
              <a:t>55 carefully-chosen schools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 across </a:t>
            </a:r>
            <a:r>
              <a:rPr lang="en-US" sz="16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India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700" dirty="0"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600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II</a:t>
            </a:r>
            <a:r>
              <a:rPr lang="en-US" sz="16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NEF-USA is on a mission to “</a:t>
            </a:r>
            <a:r>
              <a:rPr lang="en-US" sz="1600" b="1" i="1" dirty="0">
                <a:latin typeface="Calibri" panose="020F0502020204030204" pitchFamily="34" charset="0"/>
                <a:ea typeface="Times New Roman" panose="02020603050405020304" pitchFamily="18" charset="0"/>
              </a:rPr>
              <a:t>Bridge the digital-&amp;-skills divide of 1.0 Million learners in 2018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”. We offer </a:t>
            </a:r>
            <a:r>
              <a:rPr lang="en-US" sz="1600" b="1" dirty="0">
                <a:latin typeface="Calibri" panose="020F0502020204030204" pitchFamily="34" charset="0"/>
                <a:ea typeface="Times New Roman" panose="02020603050405020304" pitchFamily="18" charset="0"/>
              </a:rPr>
              <a:t>9</a:t>
            </a:r>
            <a:r>
              <a:rPr lang="en-US" sz="1600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0</a:t>
            </a:r>
            <a:r>
              <a:rPr lang="en-US" sz="1600" b="1" dirty="0">
                <a:latin typeface="Calibri" panose="020F0502020204030204" pitchFamily="34" charset="0"/>
                <a:ea typeface="Times New Roman" panose="02020603050405020304" pitchFamily="18" charset="0"/>
              </a:rPr>
              <a:t>% Grant 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to </a:t>
            </a:r>
            <a:r>
              <a:rPr lang="en-US" sz="16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Defense schools to implement SCoE. The Program follows 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Choice-based System (CBS) i.e. student may choose from a </a:t>
            </a:r>
            <a:r>
              <a:rPr lang="en-US" sz="16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Level-appropriate Course combination. 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Each </a:t>
            </a:r>
            <a:r>
              <a:rPr lang="en-US" sz="16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combo takes 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care of the </a:t>
            </a:r>
            <a:r>
              <a:rPr lang="en-US" sz="1600" b="1" dirty="0">
                <a:latin typeface="Calibri" panose="020F0502020204030204" pitchFamily="34" charset="0"/>
                <a:ea typeface="Times New Roman" panose="02020603050405020304" pitchFamily="18" charset="0"/>
              </a:rPr>
              <a:t>inter-disciplinary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 nature of STEM </a:t>
            </a:r>
            <a:r>
              <a:rPr lang="en-US" sz="1600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incld</a:t>
            </a:r>
            <a:r>
              <a:rPr lang="en-US" sz="16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. Domain 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and </a:t>
            </a:r>
            <a:r>
              <a:rPr lang="en-US" sz="16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Soft-skills delivered in a </a:t>
            </a:r>
            <a:r>
              <a:rPr lang="en-US" sz="1600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Blended-Learning</a:t>
            </a:r>
            <a:r>
              <a:rPr lang="en-US" sz="16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mode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700" dirty="0"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600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III.</a:t>
            </a:r>
            <a:r>
              <a:rPr lang="en-US" sz="16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Each school - across </a:t>
            </a:r>
            <a:r>
              <a:rPr lang="en-US" sz="1600" b="1" dirty="0">
                <a:latin typeface="Calibri" panose="020F0502020204030204" pitchFamily="34" charset="0"/>
                <a:ea typeface="Times New Roman" panose="02020603050405020304" pitchFamily="18" charset="0"/>
              </a:rPr>
              <a:t>Classes 7</a:t>
            </a:r>
            <a:r>
              <a:rPr lang="en-US" sz="1600" b="1" baseline="30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th</a:t>
            </a:r>
            <a:r>
              <a:rPr lang="en-US" sz="1600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600" b="1" dirty="0">
                <a:latin typeface="Calibri" panose="020F0502020204030204" pitchFamily="34" charset="0"/>
                <a:ea typeface="Times New Roman" panose="02020603050405020304" pitchFamily="18" charset="0"/>
              </a:rPr>
              <a:t>to </a:t>
            </a:r>
            <a:r>
              <a:rPr lang="en-US" sz="1600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12</a:t>
            </a:r>
            <a:r>
              <a:rPr lang="en-US" sz="1600" b="1" baseline="30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th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US" sz="16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can offer max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r>
              <a:rPr lang="en-US" sz="16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240 students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r>
              <a:rPr lang="en-US" sz="1600" b="1" dirty="0">
                <a:latin typeface="Calibri" panose="020F0502020204030204" pitchFamily="34" charset="0"/>
                <a:ea typeface="Times New Roman" panose="02020603050405020304" pitchFamily="18" charset="0"/>
              </a:rPr>
              <a:t>10%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 of students (girls and/or </a:t>
            </a:r>
            <a:r>
              <a:rPr lang="en-US" sz="16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boys from 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financially-strained backgrounds</a:t>
            </a:r>
            <a:r>
              <a:rPr lang="en-US" sz="16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) - 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selected by School </a:t>
            </a:r>
            <a:r>
              <a:rPr lang="en-US" sz="16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Management, 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are offered </a:t>
            </a:r>
            <a:r>
              <a:rPr lang="en-US" sz="1600" b="1" dirty="0">
                <a:latin typeface="Calibri" panose="020F0502020204030204" pitchFamily="34" charset="0"/>
                <a:ea typeface="Times New Roman" panose="02020603050405020304" pitchFamily="18" charset="0"/>
              </a:rPr>
              <a:t>100% </a:t>
            </a:r>
            <a:r>
              <a:rPr lang="en-US" sz="1600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scholarship</a:t>
            </a:r>
            <a:r>
              <a:rPr lang="en-US" sz="16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. Other (NCS) students pay a highly subsidized Fee of </a:t>
            </a:r>
            <a:r>
              <a:rPr lang="en-US" sz="1600" b="1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Rs</a:t>
            </a:r>
            <a:r>
              <a:rPr lang="en-US" sz="1600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. 2900 + 18% GST</a:t>
            </a:r>
            <a:r>
              <a:rPr lang="en-US" sz="16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for this Program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700" dirty="0"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6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IV.</a:t>
            </a:r>
            <a:r>
              <a:rPr lang="en-US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Program duration is </a:t>
            </a:r>
            <a:r>
              <a:rPr lang="en-US" sz="16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24 Hours per subject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i.e. </a:t>
            </a:r>
            <a:r>
              <a:rPr lang="en-US" sz="16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total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96 Hours 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delivered at school’s premises for </a:t>
            </a:r>
            <a:r>
              <a:rPr lang="en-US" sz="16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7-to-8 Hrs. per alternate-weekend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across 6-months starting in Aug</a:t>
            </a:r>
            <a:r>
              <a:rPr lang="en-US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./Sep.’18 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ending in Dec.’18/Jan.</a:t>
            </a:r>
            <a:r>
              <a:rPr lang="en-US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’19</a:t>
            </a:r>
            <a:endParaRPr lang="en-US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7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 dirty="0"/>
              <a:t>V</a:t>
            </a:r>
            <a:r>
              <a:rPr lang="en-US" sz="1600" dirty="0" smtClean="0"/>
              <a:t>. </a:t>
            </a:r>
            <a:r>
              <a:rPr lang="en-US" sz="1600" b="1" dirty="0" smtClean="0"/>
              <a:t>STEM Target Learner Streams</a:t>
            </a:r>
            <a:r>
              <a:rPr lang="en-US" sz="1600" dirty="0" smtClean="0"/>
              <a:t>: Science (PCB), </a:t>
            </a:r>
            <a:r>
              <a:rPr lang="en-US" sz="1600" dirty="0" err="1" smtClean="0"/>
              <a:t>Maths</a:t>
            </a:r>
            <a:r>
              <a:rPr lang="en-US" sz="1600" dirty="0" smtClean="0"/>
              <a:t>, Arts &amp; Commerce</a:t>
            </a:r>
          </a:p>
          <a:p>
            <a:endParaRPr lang="en-US" sz="700" dirty="0"/>
          </a:p>
          <a:p>
            <a:r>
              <a:rPr lang="en-US" sz="1600" b="1" dirty="0" smtClean="0"/>
              <a:t>VI. </a:t>
            </a:r>
            <a:r>
              <a:rPr lang="en-US" sz="1600" dirty="0" smtClean="0"/>
              <a:t>Every </a:t>
            </a:r>
            <a:r>
              <a:rPr lang="en-US" sz="1600" dirty="0"/>
              <a:t>Program participant gets a </a:t>
            </a:r>
            <a:r>
              <a:rPr lang="en-US" sz="1600" b="1" dirty="0"/>
              <a:t>SUNY (State University of New York)</a:t>
            </a:r>
            <a:r>
              <a:rPr lang="en-US" sz="1600" dirty="0"/>
              <a:t> and </a:t>
            </a:r>
            <a:r>
              <a:rPr lang="en-US" sz="1600" b="1" dirty="0"/>
              <a:t>NSDC (National Skill Development Corporation)</a:t>
            </a:r>
            <a:r>
              <a:rPr lang="en-US" sz="1600" dirty="0"/>
              <a:t> </a:t>
            </a:r>
            <a:r>
              <a:rPr lang="en-US" sz="1600" dirty="0" smtClean="0"/>
              <a:t>endorsed Certificate </a:t>
            </a:r>
            <a:r>
              <a:rPr lang="en-US" sz="1600" dirty="0"/>
              <a:t>upon clearing the </a:t>
            </a:r>
            <a:r>
              <a:rPr lang="en-US" sz="1600" dirty="0" smtClean="0"/>
              <a:t>Final Assessment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4945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1551</TotalTime>
  <Words>1093</Words>
  <Application>Microsoft Office PowerPoint</Application>
  <PresentationFormat>On-screen Show (4:3)</PresentationFormat>
  <Paragraphs>233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Arial Narrow</vt:lpstr>
      <vt:lpstr>Avenir Book</vt:lpstr>
      <vt:lpstr>Calibri</vt:lpstr>
      <vt:lpstr>Cambria</vt:lpstr>
      <vt:lpstr>Roboto Cn</vt:lpstr>
      <vt:lpstr>Stencil</vt:lpstr>
      <vt:lpstr>Times New Roman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NEF’s Spectrum of  STEM Education…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SCoE: Course Portfolio for India </vt:lpstr>
      <vt:lpstr>THANK 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Sandeep V</dc:creator>
  <cp:lastModifiedBy>Shobhit Krishna</cp:lastModifiedBy>
  <cp:revision>88</cp:revision>
  <dcterms:created xsi:type="dcterms:W3CDTF">2006-08-16T00:00:00Z</dcterms:created>
  <dcterms:modified xsi:type="dcterms:W3CDTF">2018-09-28T05:01:31Z</dcterms:modified>
</cp:coreProperties>
</file>