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2"/>
    <p:sldMasterId id="2147483674" r:id="rId3"/>
    <p:sldMasterId id="2147483713" r:id="rId4"/>
  </p:sldMasterIdLst>
  <p:notesMasterIdLst>
    <p:notesMasterId r:id="rId31"/>
  </p:notesMasterIdLst>
  <p:handoutMasterIdLst>
    <p:handoutMasterId r:id="rId32"/>
  </p:handoutMasterIdLst>
  <p:sldIdLst>
    <p:sldId id="949" r:id="rId5"/>
    <p:sldId id="950" r:id="rId6"/>
    <p:sldId id="951" r:id="rId7"/>
    <p:sldId id="952" r:id="rId8"/>
    <p:sldId id="953" r:id="rId9"/>
    <p:sldId id="954" r:id="rId10"/>
    <p:sldId id="984" r:id="rId11"/>
    <p:sldId id="986" r:id="rId12"/>
    <p:sldId id="956" r:id="rId13"/>
    <p:sldId id="958" r:id="rId14"/>
    <p:sldId id="985" r:id="rId15"/>
    <p:sldId id="960" r:id="rId16"/>
    <p:sldId id="961" r:id="rId17"/>
    <p:sldId id="962" r:id="rId18"/>
    <p:sldId id="963" r:id="rId19"/>
    <p:sldId id="964" r:id="rId20"/>
    <p:sldId id="973" r:id="rId21"/>
    <p:sldId id="974" r:id="rId22"/>
    <p:sldId id="975" r:id="rId23"/>
    <p:sldId id="977" r:id="rId24"/>
    <p:sldId id="978" r:id="rId25"/>
    <p:sldId id="979" r:id="rId26"/>
    <p:sldId id="980" r:id="rId27"/>
    <p:sldId id="981" r:id="rId28"/>
    <p:sldId id="982" r:id="rId29"/>
    <p:sldId id="983" r:id="rId3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3E6C"/>
    <a:srgbClr val="FFFFFF"/>
    <a:srgbClr val="FF99CC"/>
    <a:srgbClr val="FFFFCC"/>
    <a:srgbClr val="3497AE"/>
    <a:srgbClr val="69A6FF"/>
    <a:srgbClr val="0066FF"/>
    <a:srgbClr val="00FF00"/>
    <a:srgbClr val="CC6600"/>
    <a:srgbClr val="D7BC5B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7603" autoAdjust="0"/>
    <p:restoredTop sz="91756" autoAdjust="0"/>
  </p:normalViewPr>
  <p:slideViewPr>
    <p:cSldViewPr>
      <p:cViewPr>
        <p:scale>
          <a:sx n="68" d="100"/>
          <a:sy n="68" d="100"/>
        </p:scale>
        <p:origin x="-1128" y="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776" y="-90"/>
      </p:cViewPr>
      <p:guideLst>
        <p:guide orient="horz" pos="3024"/>
        <p:guide pos="230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2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3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DC999D8D-0CB5-4042-9131-F924A0812D5F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9E2E8B6-C758-4A04-9585-AED4B24B8B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021325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5CEDCA30-2ED5-41C4-A072-F195EC56C9D7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E3E7E218-9473-4E4E-BA13-22C19D9987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71065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 txBox="1">
            <a:spLocks noGrp="1" noChangeArrowheads="1"/>
          </p:cNvSpPr>
          <p:nvPr/>
        </p:nvSpPr>
        <p:spPr bwMode="auto">
          <a:xfrm>
            <a:off x="4144087" y="9119837"/>
            <a:ext cx="3169409" cy="479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02A2A716-0F5A-459E-91C2-888C3D7E357F}" type="slidenum">
              <a:rPr lang="en-US" sz="1200"/>
              <a:pPr algn="r" eaLnBrk="1" hangingPunct="1"/>
              <a:t>1</a:t>
            </a:fld>
            <a:endParaRPr lang="en-US" sz="1200" dirty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	Respected _______________________  Ladies and Gentlemen it gives me immense pleasure to make a presentation in respect of Navy Children School, Visakhapatnam.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 txBox="1">
            <a:spLocks noGrp="1" noChangeArrowheads="1"/>
          </p:cNvSpPr>
          <p:nvPr/>
        </p:nvSpPr>
        <p:spPr bwMode="auto">
          <a:xfrm>
            <a:off x="4144087" y="9119837"/>
            <a:ext cx="3169409" cy="479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02A2A716-0F5A-459E-91C2-888C3D7E357F}" type="slidenum">
              <a:rPr lang="en-US" sz="1200"/>
              <a:pPr algn="r" eaLnBrk="1" hangingPunct="1"/>
              <a:t>2</a:t>
            </a:fld>
            <a:endParaRPr lang="en-US" sz="1200" dirty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	Respected _______________________  Ladies and Gentlemen it gives me immense pleasure to make a presentation in respect of Navy Children School, Visakhapatnam.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 txBox="1">
            <a:spLocks noGrp="1" noChangeArrowheads="1"/>
          </p:cNvSpPr>
          <p:nvPr/>
        </p:nvSpPr>
        <p:spPr bwMode="auto">
          <a:xfrm>
            <a:off x="4144087" y="9119837"/>
            <a:ext cx="3169409" cy="479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02A2A716-0F5A-459E-91C2-888C3D7E357F}" type="slidenum">
              <a:rPr lang="en-US" sz="1200"/>
              <a:pPr algn="r" eaLnBrk="1" hangingPunct="1"/>
              <a:t>3</a:t>
            </a:fld>
            <a:endParaRPr lang="en-US" sz="1200" dirty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	Respected _______________________  Ladies and Gentlemen it gives me immense pleasure to make a presentation in respect of Navy Children School, Visakhapatnam.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 spd="slow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286000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D62E069-37D3-4D82-81B6-2F5FD399977A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7C16303-3862-49EC-897F-A2243C201F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62E069-37D3-4D82-81B6-2F5FD399977A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C16303-3862-49EC-897F-A2243C201F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62E069-37D3-4D82-81B6-2F5FD399977A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C16303-3862-49EC-897F-A2243C201F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62E069-37D3-4D82-81B6-2F5FD399977A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C16303-3862-49EC-897F-A2243C201F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62E069-37D3-4D82-81B6-2F5FD399977A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C16303-3862-49EC-897F-A2243C201F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 spd="slow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62E069-37D3-4D82-81B6-2F5FD399977A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C16303-3862-49EC-897F-A2243C201F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62E069-37D3-4D82-81B6-2F5FD399977A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C16303-3862-49EC-897F-A2243C201F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D62E069-37D3-4D82-81B6-2F5FD399977A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C16303-3862-49EC-897F-A2243C201F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D62E069-37D3-4D82-81B6-2F5FD399977A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7C16303-3862-49EC-897F-A2243C201F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62E069-37D3-4D82-81B6-2F5FD399977A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C16303-3862-49EC-897F-A2243C201F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62E069-37D3-4D82-81B6-2F5FD399977A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C16303-3862-49EC-897F-A2243C201F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6.jpe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3E6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4" name="Picture 3" descr="footer_graphic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0" y="5435827"/>
            <a:ext cx="9144000" cy="1420586"/>
          </a:xfrm>
          <a:prstGeom prst="rect">
            <a:avLst/>
          </a:prstGeom>
        </p:spPr>
      </p:pic>
      <p:pic>
        <p:nvPicPr>
          <p:cNvPr id="5" name="Picture 11" descr="LOGO-final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20000" contrast="-20000"/>
          </a:blip>
          <a:srcRect/>
          <a:stretch>
            <a:fillRect/>
          </a:stretch>
        </p:blipFill>
        <p:spPr bwMode="auto">
          <a:xfrm>
            <a:off x="8486909" y="5903455"/>
            <a:ext cx="657091" cy="9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5638800" y="6581001"/>
            <a:ext cx="2971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</a:schemeClr>
                </a:solidFill>
              </a:rPr>
              <a:t>NAVY CHILDREN SCHOOL, VISAKHAPATNAM</a:t>
            </a:r>
            <a:endParaRPr lang="en-US" sz="1200" b="1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61" r:id="rId12"/>
  </p:sldLayoutIdLst>
  <p:transition spd="slow"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3E6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 rectangle.png"/>
          <p:cNvPicPr>
            <a:picLocks noChangeAspect="1"/>
          </p:cNvPicPr>
          <p:nvPr/>
        </p:nvPicPr>
        <p:blipFill>
          <a:blip r:embed="rId4" cstate="print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</p:sldLayoutIdLst>
  <p:transition spd="slow"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E6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4/15/2019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152400" y="990600"/>
            <a:ext cx="86106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defRPr/>
            </a:pPr>
            <a:r>
              <a:rPr lang="en-IN" sz="4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 EDUCATION IS THE ABILITY TO LISTEN TO ALMOST ANYTHING WITHOUT LOSING YOUR TEMPER OR YOUR </a:t>
            </a:r>
          </a:p>
          <a:p>
            <a:pPr lvl="0" algn="ctr">
              <a:defRPr/>
            </a:pPr>
            <a:r>
              <a:rPr lang="en-IN" sz="4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SELF-CONFIDENCE ”</a:t>
            </a:r>
            <a:endParaRPr lang="en-US" sz="48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342900" indent="-342900" algn="ctr">
              <a:lnSpc>
                <a:spcPct val="150000"/>
              </a:lnSpc>
              <a:defRPr/>
            </a:pPr>
            <a:r>
              <a:rPr lang="en-US" sz="4400" b="1" u="sng" spc="-100" dirty="0" smtClean="0">
                <a:ln/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CLASS  VI - SOCIAL </a:t>
            </a:r>
            <a:r>
              <a:rPr lang="en-US" sz="4400" b="1" u="sng" spc="-100" dirty="0">
                <a:ln/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SCIENCE TEACHERS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000100" y="1142984"/>
          <a:ext cx="7239000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0725"/>
                <a:gridCol w="52482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CLASS</a:t>
                      </a:r>
                      <a:endParaRPr lang="en-US" sz="3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SOCIAL SCIENCE</a:t>
                      </a:r>
                      <a:endParaRPr lang="en-US" sz="3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latin typeface="Calibri" pitchFamily="34" charset="0"/>
                          <a:cs typeface="Calibri" pitchFamily="34" charset="0"/>
                        </a:rPr>
                        <a:t>VI – 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en-US" sz="3600" b="1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MRS. K V SUNITA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latin typeface="Calibri" pitchFamily="34" charset="0"/>
                          <a:cs typeface="Calibri" pitchFamily="34" charset="0"/>
                        </a:rPr>
                        <a:t>VI – B</a:t>
                      </a:r>
                      <a:endParaRPr lang="en-US" sz="4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en-US" sz="3600" b="1" kern="1200" baseline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MRS. K V SUNITA</a:t>
                      </a:r>
                      <a:endParaRPr kumimoji="0" lang="en-US" sz="3600" b="1" kern="1200" baseline="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1" dirty="0" smtClean="0">
                          <a:latin typeface="Calibri" pitchFamily="34" charset="0"/>
                          <a:cs typeface="Calibri" pitchFamily="34" charset="0"/>
                        </a:rPr>
                        <a:t>VI – C</a:t>
                      </a:r>
                      <a:endParaRPr lang="en-US" sz="4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en-US" sz="3600" b="1" kern="1200" baseline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MRS. K V SUNITA</a:t>
                      </a:r>
                      <a:endParaRPr kumimoji="0" lang="en-US" sz="3600" b="1" kern="1200" baseline="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1" dirty="0" smtClean="0">
                          <a:latin typeface="Calibri" pitchFamily="34" charset="0"/>
                          <a:cs typeface="Calibri" pitchFamily="34" charset="0"/>
                        </a:rPr>
                        <a:t>VI – D</a:t>
                      </a:r>
                      <a:endParaRPr lang="en-US" sz="4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en-US" sz="3600" b="1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MRS. K V SUNITA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1" dirty="0" smtClean="0">
                          <a:latin typeface="Calibri" pitchFamily="34" charset="0"/>
                          <a:cs typeface="Calibri" pitchFamily="34" charset="0"/>
                        </a:rPr>
                        <a:t>VI – E</a:t>
                      </a:r>
                      <a:endParaRPr lang="en-US" sz="4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smtClean="0">
                          <a:latin typeface="Calibri" pitchFamily="34" charset="0"/>
                          <a:cs typeface="Calibri" pitchFamily="34" charset="0"/>
                        </a:rPr>
                        <a:t>MR. SANJEEV KUMAR</a:t>
                      </a:r>
                      <a:endParaRPr lang="en-US" sz="3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1" dirty="0" smtClean="0">
                          <a:latin typeface="Calibri" pitchFamily="34" charset="0"/>
                          <a:cs typeface="Calibri" pitchFamily="34" charset="0"/>
                        </a:rPr>
                        <a:t>VI – F</a:t>
                      </a:r>
                      <a:endParaRPr lang="en-US" sz="4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smtClean="0">
                          <a:latin typeface="Calibri" pitchFamily="34" charset="0"/>
                          <a:cs typeface="Calibri" pitchFamily="34" charset="0"/>
                        </a:rPr>
                        <a:t>MR. SANJEEV KUMAR</a:t>
                      </a:r>
                      <a:endParaRPr lang="en-US" sz="3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342900" indent="-342900" algn="ctr">
              <a:lnSpc>
                <a:spcPct val="150000"/>
              </a:lnSpc>
              <a:defRPr/>
            </a:pPr>
            <a:r>
              <a:rPr lang="en-US" sz="4400" b="1" u="sng" spc="-100" dirty="0" smtClean="0">
                <a:ln/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CLASS  VI – CO-SCHOLASTIC TEACHERS</a:t>
            </a:r>
            <a:endParaRPr lang="en-US" sz="4400" b="1" u="sng" spc="-100" dirty="0">
              <a:ln/>
              <a:solidFill>
                <a:srgbClr val="FFC000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57158" y="1285860"/>
          <a:ext cx="8429684" cy="463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1966"/>
                <a:gridCol w="435771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SUBJECT</a:t>
                      </a:r>
                      <a:endParaRPr lang="en-US" sz="3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NAME OF THE TEAHCER</a:t>
                      </a:r>
                      <a:endParaRPr lang="en-US" sz="3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3200" b="1" dirty="0" smtClean="0">
                          <a:latin typeface="Calibri" pitchFamily="34" charset="0"/>
                          <a:cs typeface="Calibri" pitchFamily="34" charset="0"/>
                        </a:rPr>
                        <a:t>WORK</a:t>
                      </a:r>
                      <a:r>
                        <a:rPr lang="en-US" sz="3200" b="1" baseline="0" dirty="0" smtClean="0">
                          <a:latin typeface="Calibri" pitchFamily="34" charset="0"/>
                          <a:cs typeface="Calibri" pitchFamily="34" charset="0"/>
                        </a:rPr>
                        <a:t> EDUCATION</a:t>
                      </a:r>
                      <a:endParaRPr lang="en-US" sz="3200" b="1" dirty="0" smtClean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b="1" baseline="0" dirty="0" smtClean="0">
                          <a:latin typeface="Calibri" pitchFamily="34" charset="0"/>
                          <a:cs typeface="Calibri" pitchFamily="34" charset="0"/>
                        </a:rPr>
                        <a:t>MR. SATTI BABU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3200" b="1" dirty="0" smtClean="0">
                          <a:latin typeface="Calibri" pitchFamily="34" charset="0"/>
                          <a:cs typeface="Calibri" pitchFamily="34" charset="0"/>
                        </a:rPr>
                        <a:t>COMPUTERS</a:t>
                      </a:r>
                      <a:endParaRPr lang="en-US" sz="3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b="1" baseline="0" dirty="0" smtClean="0">
                          <a:latin typeface="Calibri" pitchFamily="34" charset="0"/>
                          <a:cs typeface="Calibri" pitchFamily="34" charset="0"/>
                        </a:rPr>
                        <a:t>MRS. UJWALA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>
                          <a:latin typeface="Calibri" pitchFamily="34" charset="0"/>
                          <a:cs typeface="Calibri" pitchFamily="34" charset="0"/>
                        </a:rPr>
                        <a:t>LIBRARY</a:t>
                      </a:r>
                      <a:endParaRPr lang="en-US" sz="3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b="1" baseline="0" dirty="0" smtClean="0">
                          <a:latin typeface="Calibri" pitchFamily="34" charset="0"/>
                          <a:cs typeface="Calibri" pitchFamily="34" charset="0"/>
                        </a:rPr>
                        <a:t>MRS. </a:t>
                      </a:r>
                      <a:r>
                        <a:rPr lang="en-US" sz="3200" b="1" baseline="0" smtClean="0">
                          <a:latin typeface="Calibri" pitchFamily="34" charset="0"/>
                          <a:cs typeface="Calibri" pitchFamily="34" charset="0"/>
                        </a:rPr>
                        <a:t>UJWALA</a:t>
                      </a:r>
                      <a:endParaRPr lang="en-US" sz="3200" b="1" baseline="0" dirty="0" smtClean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>
                          <a:latin typeface="Calibri" pitchFamily="34" charset="0"/>
                          <a:cs typeface="Calibri" pitchFamily="34" charset="0"/>
                        </a:rPr>
                        <a:t>PHYSICAL EDUCATION</a:t>
                      </a:r>
                      <a:endParaRPr lang="en-US" sz="3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baseline="0" dirty="0" smtClean="0">
                          <a:latin typeface="Calibri" pitchFamily="34" charset="0"/>
                          <a:cs typeface="Calibri" pitchFamily="34" charset="0"/>
                        </a:rPr>
                        <a:t>MR. SANJAY</a:t>
                      </a:r>
                      <a:endParaRPr lang="en-US" sz="3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3200" b="1" dirty="0" smtClean="0">
                          <a:latin typeface="Calibri" pitchFamily="34" charset="0"/>
                          <a:cs typeface="Calibri" pitchFamily="34" charset="0"/>
                        </a:rPr>
                        <a:t>YOGA</a:t>
                      </a:r>
                      <a:endParaRPr lang="en-US" sz="3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3200" b="1" dirty="0" smtClean="0">
                          <a:latin typeface="Calibri" pitchFamily="34" charset="0"/>
                          <a:cs typeface="Calibri" pitchFamily="34" charset="0"/>
                        </a:rPr>
                        <a:t>Dr B. SATYAVANI</a:t>
                      </a:r>
                      <a:endParaRPr lang="en-US" sz="3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3200" b="1" dirty="0" smtClean="0">
                          <a:latin typeface="Calibri" pitchFamily="34" charset="0"/>
                          <a:cs typeface="Calibri" pitchFamily="34" charset="0"/>
                        </a:rPr>
                        <a:t>ART</a:t>
                      </a:r>
                      <a:endParaRPr lang="en-US" sz="3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3200" b="1" dirty="0" smtClean="0">
                          <a:latin typeface="Calibri" pitchFamily="34" charset="0"/>
                          <a:cs typeface="Calibri" pitchFamily="34" charset="0"/>
                        </a:rPr>
                        <a:t>MR.</a:t>
                      </a:r>
                      <a:r>
                        <a:rPr lang="en-IN" sz="3200" b="1" baseline="0" dirty="0" smtClean="0">
                          <a:latin typeface="Calibri" pitchFamily="34" charset="0"/>
                          <a:cs typeface="Calibri" pitchFamily="34" charset="0"/>
                        </a:rPr>
                        <a:t> RAMAKRISHNA</a:t>
                      </a:r>
                      <a:endParaRPr lang="en-US" sz="3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3200" b="1" dirty="0" smtClean="0">
                          <a:latin typeface="Calibri" pitchFamily="34" charset="0"/>
                          <a:cs typeface="Calibri" pitchFamily="34" charset="0"/>
                        </a:rPr>
                        <a:t>MUSIC</a:t>
                      </a:r>
                      <a:endParaRPr lang="en-US" sz="3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3200" b="1" dirty="0" smtClean="0">
                          <a:latin typeface="Calibri" pitchFamily="34" charset="0"/>
                          <a:cs typeface="Calibri" pitchFamily="34" charset="0"/>
                        </a:rPr>
                        <a:t>MR. KRISHNA</a:t>
                      </a:r>
                      <a:endParaRPr lang="en-US" sz="3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7" name="Rectangle 1"/>
          <p:cNvSpPr>
            <a:spLocks noChangeArrowheads="1"/>
          </p:cNvSpPr>
          <p:nvPr/>
        </p:nvSpPr>
        <p:spPr bwMode="auto">
          <a:xfrm>
            <a:off x="1143000" y="1447800"/>
            <a:ext cx="69342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400" b="1" u="sng" dirty="0" smtClean="0">
                <a:solidFill>
                  <a:srgbClr val="FFFF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REMODELLED ASSESSMENT STRUCTURE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400" b="1" u="sng" dirty="0" smtClean="0">
                <a:solidFill>
                  <a:srgbClr val="FFFF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FOR THE ACADEMIC YEAR 2019-20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457200"/>
            <a:ext cx="8382000" cy="5970865"/>
          </a:xfrm>
          <a:prstGeom prst="rect">
            <a:avLst/>
          </a:prstGeom>
          <a:solidFill>
            <a:srgbClr val="003E6C"/>
          </a:solidFill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INTERNAL ASSESSMENT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8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(20 MARKS) </a:t>
            </a:r>
          </a:p>
          <a:p>
            <a:endParaRPr lang="en-US" b="1" dirty="0" smtClean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pPr marL="858838" indent="-395288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Periodic Test - 	10 marks</a:t>
            </a:r>
          </a:p>
          <a:p>
            <a:pPr marL="858838" indent="-395288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Portfolio       -	5 marks</a:t>
            </a:r>
          </a:p>
          <a:p>
            <a:pPr marL="858838" indent="-395288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Subject Enrichment - 5 marks</a:t>
            </a:r>
          </a:p>
          <a:p>
            <a:pPr marL="858838" indent="-395288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student has to secure 33% out of overall 20 marks earmarked in each subject</a:t>
            </a:r>
          </a:p>
          <a:p>
            <a:endParaRPr lang="en-US" sz="2400" b="1" dirty="0" smtClean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800" b="1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ANNUAL EXAM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	</a:t>
            </a:r>
            <a:r>
              <a:rPr lang="en-US" sz="28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student has to secure 33% 				(i.e. 27 marks) out of 80 				marks in each subject</a:t>
            </a:r>
            <a:endParaRPr lang="en-US" b="1" dirty="0" smtClean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US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2844" y="671690"/>
            <a:ext cx="8763000" cy="5201424"/>
          </a:xfrm>
          <a:prstGeom prst="rect">
            <a:avLst/>
          </a:prstGeom>
          <a:solidFill>
            <a:srgbClr val="003E6C"/>
          </a:solidFill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Pre – mid test :</a:t>
            </a:r>
            <a:r>
              <a:rPr lang="en-US" sz="24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 	40 Marks (Month of July 2019)</a:t>
            </a:r>
          </a:p>
          <a:p>
            <a:r>
              <a:rPr lang="en-US" sz="24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			</a:t>
            </a:r>
          </a:p>
          <a:p>
            <a:endParaRPr lang="en-US" sz="2400" b="1" dirty="0" smtClean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b="1" u="sng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Mid term test  :</a:t>
            </a:r>
            <a:r>
              <a:rPr lang="en-US" sz="24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	80 marks(Month of Sep/Oct 2019)                                 							</a:t>
            </a:r>
          </a:p>
          <a:p>
            <a:endParaRPr lang="en-US" sz="2400" b="1" dirty="0" smtClean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b="1" u="sng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Post mid test :</a:t>
            </a:r>
            <a:r>
              <a:rPr lang="en-US" sz="24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  	40 Marks (Month of Nov 2019)</a:t>
            </a:r>
          </a:p>
          <a:p>
            <a:r>
              <a:rPr lang="en-US" sz="24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								</a:t>
            </a:r>
          </a:p>
          <a:p>
            <a:endParaRPr lang="en-US" sz="2400" b="1" u="sng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b="1" i="1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Note:  Average of the best two tests will be taken for final marks submission out of 10 marks)</a:t>
            </a:r>
          </a:p>
          <a:p>
            <a:endParaRPr lang="en-IN" sz="2400" b="1" i="1" u="sng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Annual examination :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80 Marks (Month of Mar 2020)</a:t>
            </a:r>
            <a:endParaRPr lang="en-US" sz="2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en-US" sz="20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33500" y="0"/>
            <a:ext cx="6477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u="sng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ASSESSMENT  PATTERN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34858" t="17460" r="33146" b="58008"/>
          <a:stretch>
            <a:fillRect/>
          </a:stretch>
        </p:blipFill>
        <p:spPr bwMode="auto">
          <a:xfrm>
            <a:off x="571472" y="1071546"/>
            <a:ext cx="8286808" cy="550072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2857488" y="142852"/>
            <a:ext cx="314327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342900" indent="-342900" algn="ctr">
              <a:defRPr/>
            </a:pPr>
            <a:r>
              <a:rPr lang="en-US" sz="4400" b="1" u="sng" spc="-100" dirty="0" smtClean="0">
                <a:ln/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CLASS  VI</a:t>
            </a:r>
            <a:endParaRPr lang="en-US" sz="4400" b="1" u="sng" spc="-100" dirty="0">
              <a:ln/>
              <a:solidFill>
                <a:srgbClr val="FFC000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/>
          <p:nvPr/>
        </p:nvGrpSpPr>
        <p:grpSpPr>
          <a:xfrm>
            <a:off x="642910" y="271660"/>
            <a:ext cx="8001056" cy="6514902"/>
            <a:chOff x="642910" y="271660"/>
            <a:chExt cx="8001056" cy="6514902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/>
            <a:srcRect l="33310" t="41992" r="31600" b="6250"/>
            <a:stretch>
              <a:fillRect/>
            </a:stretch>
          </p:blipFill>
          <p:spPr bwMode="auto">
            <a:xfrm>
              <a:off x="660379" y="271660"/>
              <a:ext cx="7983587" cy="53316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3"/>
            <a:srcRect t="10138" b="23514"/>
            <a:stretch>
              <a:fillRect/>
            </a:stretch>
          </p:blipFill>
          <p:spPr bwMode="auto">
            <a:xfrm>
              <a:off x="642910" y="5415196"/>
              <a:ext cx="8001056" cy="1371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228600" y="381000"/>
            <a:ext cx="8762999" cy="5816977"/>
          </a:xfrm>
          <a:prstGeom prst="rect">
            <a:avLst/>
          </a:prstGeom>
          <a:solidFill>
            <a:srgbClr val="003E6C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0" u="sng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2.Co-scholastic Areas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These activities will be graded on a 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3 - Points Grading Scale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(A to 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and will have no descriptive indicators. No up scaling of grades will be done.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 co-scholastic areas are as follows: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R="0" lvl="0" indent="2254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800" b="1" i="1" u="sng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Work Education</a:t>
            </a:r>
            <a:r>
              <a:rPr kumimoji="0" lang="en-US" sz="2800" b="1" i="1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	Awarded by the concerned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				      	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teacher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R="0" lvl="0" indent="2254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800" b="1" i="1" u="sng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Art Education</a:t>
            </a:r>
            <a:r>
              <a:rPr kumimoji="0" lang="en-US" sz="2800" b="1" i="1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	Awarded by the concerned </a:t>
            </a:r>
          </a:p>
          <a:p>
            <a:pPr marR="0" lvl="0" indent="2254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		teacher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R="0" lvl="0" indent="2254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800" b="1" i="1" u="sng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Health &amp; physical Education</a:t>
            </a:r>
            <a:r>
              <a:rPr kumimoji="0" lang="en-US" sz="2800" b="1" i="1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By the Physical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					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Education 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eacher.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28600" y="155168"/>
            <a:ext cx="8458200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500" b="1" i="0" u="sng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3.Discipline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5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35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 students will also be assessed</a:t>
            </a:r>
            <a:r>
              <a:rPr kumimoji="0" lang="en-US" sz="35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for the discipline which will be based on the factors like attendance, sincerity, </a:t>
            </a:r>
            <a:r>
              <a:rPr kumimoji="0" lang="en-US" sz="3500" b="0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behaviour</a:t>
            </a:r>
            <a:r>
              <a:rPr kumimoji="0" lang="en-US" sz="35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values, tidiness, respectfulness for rules and regulations, attitude towards society, Nation and others. Grading on D</a:t>
            </a:r>
            <a:r>
              <a:rPr lang="en-US" sz="35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iscipline will be done  on a 5-point grading scale</a:t>
            </a:r>
            <a:endParaRPr kumimoji="0" lang="en-US" sz="35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76200" y="1524000"/>
            <a:ext cx="8991600" cy="3785652"/>
          </a:xfrm>
          <a:prstGeom prst="rect">
            <a:avLst/>
          </a:prstGeom>
          <a:solidFill>
            <a:srgbClr val="003E6C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93700" marR="0" lvl="0" indent="-338138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Marks and Grades both will be awarded for Individual subjects.</a:t>
            </a:r>
          </a:p>
          <a:p>
            <a:pPr marL="393700" marR="0" lvl="0" indent="-338138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393700" marR="0" lvl="0" indent="-338138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8-Point grading will be 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followed. (A1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A2, B1, B2, C1, C2, D &amp; E(Needs Improvement) 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562100" y="0"/>
            <a:ext cx="6019800" cy="1003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342900" indent="-342900" algn="ctr">
              <a:lnSpc>
                <a:spcPct val="150000"/>
              </a:lnSpc>
              <a:defRPr/>
            </a:pPr>
            <a:r>
              <a:rPr lang="en-US" sz="4400" b="1" u="sng" spc="-100" dirty="0" smtClean="0">
                <a:ln/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GRADING SCALE </a:t>
            </a:r>
            <a:endParaRPr lang="en-US" sz="4400" b="1" u="sng" spc="-100" dirty="0">
              <a:ln/>
              <a:solidFill>
                <a:srgbClr val="FFFF00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LOGO-final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48100" y="4191000"/>
            <a:ext cx="14478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WordArt 3"/>
          <p:cNvSpPr>
            <a:spLocks noChangeArrowheads="1" noChangeShapeType="1" noTextEdit="1"/>
          </p:cNvSpPr>
          <p:nvPr/>
        </p:nvSpPr>
        <p:spPr bwMode="auto">
          <a:xfrm>
            <a:off x="266700" y="228600"/>
            <a:ext cx="8610600" cy="685800"/>
          </a:xfrm>
          <a:prstGeom prst="rect">
            <a:avLst/>
          </a:prstGeom>
          <a:ln>
            <a:noFill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NAVY CHILDREN SCHOOL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152400" y="1981200"/>
            <a:ext cx="8610600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>
              <a:lnSpc>
                <a:spcPct val="150000"/>
              </a:lnSpc>
              <a:defRPr/>
            </a:pPr>
            <a:r>
              <a:rPr lang="en-US" sz="3600" b="1" u="sng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ORIENTATION</a:t>
            </a:r>
            <a:r>
              <a:rPr lang="en-US" sz="3600" b="1" u="sng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krutiBngArvindUnicode" pitchFamily="2" charset="0"/>
                <a:cs typeface="AkrutiBngArvindUnicode" pitchFamily="2" charset="0"/>
              </a:rPr>
              <a:t> </a:t>
            </a:r>
            <a:r>
              <a:rPr lang="en-US" sz="3600" b="1" u="sng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PROGRAMME </a:t>
            </a:r>
          </a:p>
          <a:p>
            <a:pPr lvl="0" algn="ctr">
              <a:lnSpc>
                <a:spcPct val="150000"/>
              </a:lnSpc>
              <a:defRPr/>
            </a:pPr>
            <a:r>
              <a:rPr lang="en-US" sz="3600" b="1" u="sng" dirty="0" smtClean="0">
                <a:ln w="1143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 VI</a:t>
            </a:r>
          </a:p>
          <a:p>
            <a:pPr lvl="0" algn="ctr">
              <a:lnSpc>
                <a:spcPct val="150000"/>
              </a:lnSpc>
              <a:defRPr/>
            </a:pPr>
            <a:r>
              <a:rPr lang="en-US" sz="3200" b="1" dirty="0" smtClean="0">
                <a:ln w="1143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(2019-2020)</a:t>
            </a:r>
            <a:endParaRPr lang="en-US" sz="3200" b="1" u="sng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krutiBngArvindUnicode" pitchFamily="2" charset="0"/>
              <a:cs typeface="AkrutiBngArvindUnicode" pitchFamily="2" charset="0"/>
            </a:endParaRP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228600" y="1066800"/>
            <a:ext cx="8610600" cy="854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>
              <a:lnSpc>
                <a:spcPct val="150000"/>
              </a:lnSpc>
              <a:defRPr/>
            </a:pPr>
            <a:r>
              <a:rPr lang="en-US" sz="36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NAUSENABAUGH, VISAKHAPATNAM</a:t>
            </a:r>
            <a:endParaRPr lang="en-US" sz="3200" b="1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krutiBngArvindUnicode" pitchFamily="2" charset="0"/>
              <a:cs typeface="AkrutiBngArvindUnicode" pitchFamily="2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81000"/>
            <a:ext cx="8763000" cy="584775"/>
          </a:xfrm>
          <a:prstGeom prst="rect">
            <a:avLst/>
          </a:prstGeom>
          <a:solidFill>
            <a:srgbClr val="003E6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  <a:cs typeface="AkrutiBngArvindUnicode" pitchFamily="2" charset="0"/>
              </a:rPr>
              <a:t>PARENT  TEACHER  INTERACTION</a:t>
            </a:r>
            <a:endParaRPr lang="en-US" sz="3200" u="sng" dirty="0"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5334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6200" y="1866305"/>
            <a:ext cx="8382000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Rockwell" pitchFamily="18" charset="0"/>
              </a:rPr>
              <a:t>PTI meetings will be conducted </a:t>
            </a:r>
          </a:p>
          <a:p>
            <a:pPr marL="457200" indent="-457200" algn="just">
              <a:spcBef>
                <a:spcPts val="600"/>
              </a:spcBef>
              <a:spcAft>
                <a:spcPts val="1200"/>
              </a:spcAft>
            </a:pPr>
            <a:r>
              <a:rPr lang="en-US" sz="3200" dirty="0" smtClean="0">
                <a:solidFill>
                  <a:schemeClr val="bg1"/>
                </a:solidFill>
                <a:latin typeface="Rockwell" pitchFamily="18" charset="0"/>
              </a:rPr>
              <a:t>	according to school almanac  after every examination. </a:t>
            </a:r>
          </a:p>
          <a:p>
            <a:pPr marL="457200" indent="-457200" algn="just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Rockwell" pitchFamily="18" charset="0"/>
              </a:rPr>
              <a:t>Irrespective of the above, parents must meet teachers on any working Wednesday (1400 hrs – 1500 hrs) with prior intimation to the teacher. </a:t>
            </a:r>
          </a:p>
        </p:txBody>
      </p:sp>
      <p:pic>
        <p:nvPicPr>
          <p:cNvPr id="4098" name="Picture 2" descr="C:\Users\Mukesh Bohra\Desktop\PPT\parent-teacher-mee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1143000"/>
            <a:ext cx="1459004" cy="1600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43401230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43000" y="5334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04800" y="609600"/>
            <a:ext cx="8534400" cy="6093976"/>
          </a:xfrm>
          <a:prstGeom prst="rect">
            <a:avLst/>
          </a:prstGeom>
          <a:solidFill>
            <a:srgbClr val="003E6C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Rockwell" pitchFamily="18" charset="0"/>
                <a:ea typeface="Times New Roman" pitchFamily="18" charset="0"/>
                <a:cs typeface="Times New Roman" pitchFamily="18" charset="0"/>
              </a:rPr>
              <a:t>The students are instructed not to indulge in any of the following. If they do so, their names will be entered in the </a:t>
            </a:r>
            <a:r>
              <a:rPr lang="en-US" sz="3200" dirty="0" smtClean="0">
                <a:solidFill>
                  <a:schemeClr val="bg1"/>
                </a:solidFill>
                <a:latin typeface="Rockwell" pitchFamily="18" charset="0"/>
                <a:ea typeface="Times New Roman" pitchFamily="18" charset="0"/>
                <a:cs typeface="Times New Roman" pitchFamily="18" charset="0"/>
              </a:rPr>
              <a:t>Ind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Rockwell" pitchFamily="18" charset="0"/>
                <a:ea typeface="Times New Roman" pitchFamily="18" charset="0"/>
                <a:cs typeface="Times New Roman" pitchFamily="18" charset="0"/>
              </a:rPr>
              <a:t>iscipline Register &amp; this will be informed to the parents on regular basis.</a:t>
            </a: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dirty="0" smtClean="0">
              <a:solidFill>
                <a:schemeClr val="bg1"/>
              </a:solidFill>
              <a:latin typeface="Rockwell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1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Rockwell" pitchFamily="18" charset="0"/>
                <a:ea typeface="Times New Roman" pitchFamily="18" charset="0"/>
                <a:cs typeface="Times New Roman" pitchFamily="18" charset="0"/>
              </a:rPr>
              <a:t>The following tantamounts to Indiscipline</a:t>
            </a:r>
            <a:r>
              <a:rPr lang="en-US" sz="3200" b="1" u="sng" dirty="0" smtClean="0">
                <a:solidFill>
                  <a:schemeClr val="bg1"/>
                </a:solidFill>
                <a:latin typeface="Rockwell" pitchFamily="18" charset="0"/>
                <a:ea typeface="Times New Roman" pitchFamily="18" charset="0"/>
                <a:cs typeface="Times New Roman" pitchFamily="18" charset="0"/>
              </a:rPr>
              <a:t>;</a:t>
            </a: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b="1" u="sng" dirty="0" smtClean="0">
              <a:solidFill>
                <a:schemeClr val="bg1"/>
              </a:solidFill>
              <a:latin typeface="Rockwell" pitchFamily="18" charset="0"/>
              <a:ea typeface="Times New Roman" pitchFamily="18" charset="0"/>
              <a:cs typeface="Times New Roman" pitchFamily="18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Rockwell" pitchFamily="18" charset="0"/>
                <a:ea typeface="Times New Roman" pitchFamily="18" charset="0"/>
                <a:cs typeface="Times New Roman" pitchFamily="18" charset="0"/>
              </a:rPr>
              <a:t>Teasing, ragging, abusing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Rockwell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Rockwell" pitchFamily="18" charset="0"/>
                <a:ea typeface="Times New Roman" pitchFamily="18" charset="0"/>
                <a:cs typeface="Times New Roman" pitchFamily="18" charset="0"/>
              </a:rPr>
              <a:t>peer group (or) other   class students.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tabLst/>
            </a:pPr>
            <a:r>
              <a:rPr lang="en-US" sz="3200" dirty="0" err="1" smtClean="0">
                <a:solidFill>
                  <a:srgbClr val="FFFF00"/>
                </a:solidFill>
                <a:latin typeface="Rockwell" pitchFamily="18" charset="0"/>
                <a:cs typeface="Times New Roman" pitchFamily="18" charset="0"/>
              </a:rPr>
              <a:t>Contd</a:t>
            </a:r>
            <a:r>
              <a:rPr lang="en-US" sz="3200" dirty="0" smtClean="0">
                <a:solidFill>
                  <a:srgbClr val="FFFF00"/>
                </a:solidFill>
                <a:latin typeface="Rockwell" pitchFamily="18" charset="0"/>
                <a:cs typeface="Times New Roman" pitchFamily="18" charset="0"/>
              </a:rPr>
              <a:t>…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Rockwell" pitchFamily="18" charset="0"/>
            </a:endParaRPr>
          </a:p>
        </p:txBody>
      </p:sp>
      <p:pic>
        <p:nvPicPr>
          <p:cNvPr id="5122" name="Picture 2" descr="C:\Users\Mukesh Bohra\Desktop\PPT\discipline ppt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253" t="7434" r="2253" b="8108"/>
          <a:stretch/>
        </p:blipFill>
        <p:spPr bwMode="auto">
          <a:xfrm>
            <a:off x="4953000" y="5555211"/>
            <a:ext cx="4002156" cy="115038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52864" y="76200"/>
            <a:ext cx="8420100" cy="646331"/>
          </a:xfrm>
          <a:prstGeom prst="rect">
            <a:avLst/>
          </a:prstGeom>
          <a:solidFill>
            <a:srgbClr val="003E6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  <a:cs typeface="AkrutiBngArvindUnicode" pitchFamily="2" charset="0"/>
              </a:rPr>
              <a:t>DISCIPLINE</a:t>
            </a:r>
            <a:endParaRPr lang="en-US" sz="3600" b="1" u="sng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  <a:cs typeface="AkrutiBngArvindUnicode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5589721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43000" y="5334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04800" y="609600"/>
            <a:ext cx="8534400" cy="5328062"/>
          </a:xfrm>
          <a:prstGeom prst="rect">
            <a:avLst/>
          </a:prstGeom>
          <a:solidFill>
            <a:srgbClr val="003E6C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Rockwell" pitchFamily="18" charset="0"/>
                <a:ea typeface="Times New Roman" pitchFamily="18" charset="0"/>
                <a:cs typeface="Times New Roman" pitchFamily="18" charset="0"/>
              </a:rPr>
              <a:t>Habitual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Rockwell" pitchFamily="18" charset="0"/>
                <a:ea typeface="Times New Roman" pitchFamily="18" charset="0"/>
                <a:cs typeface="Times New Roman" pitchFamily="18" charset="0"/>
              </a:rPr>
              <a:t> late c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Rockwell" pitchFamily="18" charset="0"/>
                <a:ea typeface="Times New Roman" pitchFamily="18" charset="0"/>
                <a:cs typeface="Times New Roman" pitchFamily="18" charset="0"/>
              </a:rPr>
              <a:t>oming to school.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Rockwell" pitchFamily="18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Rockwell" pitchFamily="18" charset="0"/>
                <a:ea typeface="Times New Roman" pitchFamily="18" charset="0"/>
                <a:cs typeface="Times New Roman" pitchFamily="18" charset="0"/>
              </a:rPr>
              <a:t>Intentional disturbance during the class.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Rockwell" pitchFamily="18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Rockwell" pitchFamily="18" charset="0"/>
                <a:ea typeface="Times New Roman" pitchFamily="18" charset="0"/>
                <a:cs typeface="Times New Roman" pitchFamily="18" charset="0"/>
              </a:rPr>
              <a:t>Carrying electronic gadgets like mobiles, iPods, etc. &amp;  cash more than Rs.50/- (Without valid reason).</a:t>
            </a:r>
          </a:p>
          <a:p>
            <a:pPr marL="457200" indent="-45720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latin typeface="Rockwell" pitchFamily="18" charset="0"/>
                <a:ea typeface="Times New Roman" pitchFamily="18" charset="0"/>
                <a:cs typeface="Times New Roman" pitchFamily="18" charset="0"/>
              </a:rPr>
              <a:t>Incomplete class work</a:t>
            </a:r>
            <a:r>
              <a:rPr lang="en-US" sz="3200" dirty="0" smtClean="0">
                <a:solidFill>
                  <a:schemeClr val="bg1"/>
                </a:solidFill>
                <a:latin typeface="Rockwell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Rockwell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tabLst/>
            </a:pPr>
            <a:r>
              <a:rPr lang="en-US" sz="3200" dirty="0" err="1" smtClean="0">
                <a:solidFill>
                  <a:srgbClr val="FFFF00"/>
                </a:solidFill>
                <a:latin typeface="Rockwell" pitchFamily="18" charset="0"/>
                <a:cs typeface="Times New Roman" pitchFamily="18" charset="0"/>
              </a:rPr>
              <a:t>Contd</a:t>
            </a:r>
            <a:r>
              <a:rPr lang="en-US" sz="3200" dirty="0" smtClean="0">
                <a:solidFill>
                  <a:srgbClr val="FFFF00"/>
                </a:solidFill>
                <a:latin typeface="Rockwell" pitchFamily="18" charset="0"/>
                <a:cs typeface="Times New Roman" pitchFamily="18" charset="0"/>
              </a:rPr>
              <a:t>…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Rockwell" pitchFamily="18" charset="0"/>
            </a:endParaRPr>
          </a:p>
        </p:txBody>
      </p:sp>
      <p:pic>
        <p:nvPicPr>
          <p:cNvPr id="5122" name="Picture 2" descr="C:\Users\Mukesh Bohra\Desktop\PPT\discipline ppt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253" t="7434" r="2253" b="8108"/>
          <a:stretch/>
        </p:blipFill>
        <p:spPr bwMode="auto">
          <a:xfrm>
            <a:off x="4760844" y="5486400"/>
            <a:ext cx="4002156" cy="115038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52864" y="76200"/>
            <a:ext cx="8420100" cy="646331"/>
          </a:xfrm>
          <a:prstGeom prst="rect">
            <a:avLst/>
          </a:prstGeom>
          <a:solidFill>
            <a:srgbClr val="003E6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  <a:cs typeface="AkrutiBngArvindUnicode" pitchFamily="2" charset="0"/>
              </a:rPr>
              <a:t>DISCIPLINE</a:t>
            </a:r>
            <a:endParaRPr lang="en-US" sz="3600" b="1" u="sng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  <a:cs typeface="AkrutiBngArvindUnicode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5589721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2864" y="76200"/>
            <a:ext cx="8420100" cy="646331"/>
          </a:xfrm>
          <a:prstGeom prst="rect">
            <a:avLst/>
          </a:prstGeom>
          <a:solidFill>
            <a:srgbClr val="003E6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  <a:cs typeface="AkrutiBngArvindUnicode" pitchFamily="2" charset="0"/>
              </a:rPr>
              <a:t>DISCIPLINE</a:t>
            </a:r>
            <a:endParaRPr lang="en-US" sz="3600" b="1" u="sng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  <a:cs typeface="AkrutiBngArvindUnicode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5334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28600" y="762000"/>
            <a:ext cx="8686800" cy="5912837"/>
          </a:xfrm>
          <a:prstGeom prst="rect">
            <a:avLst/>
          </a:prstGeom>
          <a:solidFill>
            <a:srgbClr val="003E6C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lvl="0" indent="-45720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3200" dirty="0" smtClean="0">
                <a:solidFill>
                  <a:schemeClr val="bg1"/>
                </a:solidFill>
                <a:latin typeface="Rockwell" pitchFamily="18" charset="0"/>
                <a:ea typeface="Times New Roman" pitchFamily="18" charset="0"/>
                <a:cs typeface="Times New Roman" pitchFamily="18" charset="0"/>
              </a:rPr>
              <a:t>Arrogant </a:t>
            </a:r>
            <a:r>
              <a:rPr lang="en-US" sz="3200" dirty="0" err="1" smtClean="0">
                <a:solidFill>
                  <a:schemeClr val="bg1"/>
                </a:solidFill>
                <a:latin typeface="Rockwell" pitchFamily="18" charset="0"/>
                <a:ea typeface="Times New Roman" pitchFamily="18" charset="0"/>
                <a:cs typeface="Times New Roman" pitchFamily="18" charset="0"/>
              </a:rPr>
              <a:t>behaviour</a:t>
            </a:r>
            <a:r>
              <a:rPr lang="en-US" sz="3200" dirty="0" smtClean="0">
                <a:solidFill>
                  <a:schemeClr val="bg1"/>
                </a:solidFill>
                <a:latin typeface="Rockwell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Rockwell" pitchFamily="18" charset="0"/>
                <a:ea typeface="Times New Roman" pitchFamily="18" charset="0"/>
                <a:cs typeface="Times New Roman" pitchFamily="18" charset="0"/>
              </a:rPr>
              <a:t>with students or teachers.</a:t>
            </a:r>
          </a:p>
          <a:p>
            <a:pPr marL="457200" lvl="0" indent="-45720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latin typeface="Rockwell" pitchFamily="18" charset="0"/>
                <a:ea typeface="Times New Roman" pitchFamily="18" charset="0"/>
                <a:cs typeface="Times New Roman" pitchFamily="18" charset="0"/>
              </a:rPr>
              <a:t>Stealing of money, note books, text books etc from other students.</a:t>
            </a:r>
          </a:p>
          <a:p>
            <a:pPr marL="457200" marR="0" lvl="0" indent="-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lang="en-US" sz="3200" dirty="0">
                <a:solidFill>
                  <a:schemeClr val="bg1"/>
                </a:solidFill>
                <a:latin typeface="Rockwell" pitchFamily="18" charset="0"/>
                <a:ea typeface="Times New Roman" pitchFamily="18" charset="0"/>
                <a:cs typeface="Times New Roman" pitchFamily="18" charset="0"/>
              </a:rPr>
              <a:t>Coming late to the class after break / P.T. / from other classes.</a:t>
            </a:r>
          </a:p>
          <a:p>
            <a:pPr marL="457200" marR="0" lvl="0" indent="-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lang="en-US" sz="3200" dirty="0">
                <a:solidFill>
                  <a:schemeClr val="bg1"/>
                </a:solidFill>
                <a:latin typeface="Rockwell" pitchFamily="18" charset="0"/>
                <a:ea typeface="Times New Roman" pitchFamily="18" charset="0"/>
                <a:cs typeface="Times New Roman" pitchFamily="18" charset="0"/>
              </a:rPr>
              <a:t>Not being in time for the assembly.</a:t>
            </a:r>
          </a:p>
          <a:p>
            <a:pPr marL="457200" marR="0" lvl="0" indent="-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lang="en-US" sz="3200" dirty="0" smtClean="0">
                <a:solidFill>
                  <a:schemeClr val="bg1"/>
                </a:solidFill>
                <a:latin typeface="Rockwell" pitchFamily="18" charset="0"/>
                <a:ea typeface="Times New Roman" pitchFamily="18" charset="0"/>
                <a:cs typeface="Times New Roman" pitchFamily="18" charset="0"/>
              </a:rPr>
              <a:t>Non </a:t>
            </a:r>
            <a:r>
              <a:rPr lang="en-US" sz="3200" dirty="0">
                <a:solidFill>
                  <a:schemeClr val="bg1"/>
                </a:solidFill>
                <a:latin typeface="Rockwell" pitchFamily="18" charset="0"/>
                <a:ea typeface="Times New Roman" pitchFamily="18" charset="0"/>
                <a:cs typeface="Times New Roman" pitchFamily="18" charset="0"/>
              </a:rPr>
              <a:t>adherence to the rules of dispersal</a:t>
            </a:r>
            <a:r>
              <a:rPr lang="en-US" sz="3200" dirty="0" smtClean="0">
                <a:solidFill>
                  <a:schemeClr val="bg1"/>
                </a:solidFill>
                <a:latin typeface="Rockwell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solidFill>
                <a:schemeClr val="bg1"/>
              </a:solidFill>
              <a:latin typeface="Rockwell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3405940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2864" y="76200"/>
            <a:ext cx="8420100" cy="646331"/>
          </a:xfrm>
          <a:prstGeom prst="rect">
            <a:avLst/>
          </a:prstGeom>
          <a:solidFill>
            <a:srgbClr val="003E6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  <a:cs typeface="AkrutiBngArvindUnicode" pitchFamily="2" charset="0"/>
              </a:rPr>
              <a:t>DISCIPLINE</a:t>
            </a:r>
            <a:endParaRPr lang="en-US" sz="3600" b="1" u="sng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  <a:cs typeface="AkrutiBngArvindUnicode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5334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28600" y="762000"/>
            <a:ext cx="8686800" cy="5912837"/>
          </a:xfrm>
          <a:prstGeom prst="rect">
            <a:avLst/>
          </a:prstGeom>
          <a:solidFill>
            <a:srgbClr val="003E6C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lvl="0" indent="-45720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3200" dirty="0" smtClean="0">
                <a:solidFill>
                  <a:schemeClr val="bg1"/>
                </a:solidFill>
                <a:latin typeface="Rockwell" pitchFamily="18" charset="0"/>
                <a:ea typeface="Times New Roman" pitchFamily="18" charset="0"/>
                <a:cs typeface="Times New Roman" pitchFamily="18" charset="0"/>
              </a:rPr>
              <a:t>Arrogant </a:t>
            </a:r>
            <a:r>
              <a:rPr lang="en-US" sz="3200" dirty="0" err="1" smtClean="0">
                <a:solidFill>
                  <a:schemeClr val="bg1"/>
                </a:solidFill>
                <a:latin typeface="Rockwell" pitchFamily="18" charset="0"/>
                <a:ea typeface="Times New Roman" pitchFamily="18" charset="0"/>
                <a:cs typeface="Times New Roman" pitchFamily="18" charset="0"/>
              </a:rPr>
              <a:t>behaviour</a:t>
            </a:r>
            <a:r>
              <a:rPr lang="en-US" sz="3200" dirty="0" smtClean="0">
                <a:solidFill>
                  <a:schemeClr val="bg1"/>
                </a:solidFill>
                <a:latin typeface="Rockwell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Rockwell" pitchFamily="18" charset="0"/>
                <a:ea typeface="Times New Roman" pitchFamily="18" charset="0"/>
                <a:cs typeface="Times New Roman" pitchFamily="18" charset="0"/>
              </a:rPr>
              <a:t>with students or teachers.</a:t>
            </a:r>
          </a:p>
          <a:p>
            <a:pPr marL="457200" lvl="0" indent="-45720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latin typeface="Rockwell" pitchFamily="18" charset="0"/>
                <a:ea typeface="Times New Roman" pitchFamily="18" charset="0"/>
                <a:cs typeface="Times New Roman" pitchFamily="18" charset="0"/>
              </a:rPr>
              <a:t>Stealing of money, note books, text books etc from other students.</a:t>
            </a:r>
          </a:p>
          <a:p>
            <a:pPr marL="457200" marR="0" lvl="0" indent="-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lang="en-US" sz="3200" dirty="0">
                <a:solidFill>
                  <a:schemeClr val="bg1"/>
                </a:solidFill>
                <a:latin typeface="Rockwell" pitchFamily="18" charset="0"/>
                <a:ea typeface="Times New Roman" pitchFamily="18" charset="0"/>
                <a:cs typeface="Times New Roman" pitchFamily="18" charset="0"/>
              </a:rPr>
              <a:t>Coming late to the class after break / P.T. / from other classes.</a:t>
            </a:r>
          </a:p>
          <a:p>
            <a:pPr marL="457200" marR="0" lvl="0" indent="-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lang="en-US" sz="3200" dirty="0">
                <a:solidFill>
                  <a:schemeClr val="bg1"/>
                </a:solidFill>
                <a:latin typeface="Rockwell" pitchFamily="18" charset="0"/>
                <a:ea typeface="Times New Roman" pitchFamily="18" charset="0"/>
                <a:cs typeface="Times New Roman" pitchFamily="18" charset="0"/>
              </a:rPr>
              <a:t>Not being in time for the assembly.</a:t>
            </a:r>
          </a:p>
          <a:p>
            <a:pPr marL="457200" marR="0" lvl="0" indent="-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lang="en-US" sz="3200" dirty="0" smtClean="0">
                <a:solidFill>
                  <a:schemeClr val="bg1"/>
                </a:solidFill>
                <a:latin typeface="Rockwell" pitchFamily="18" charset="0"/>
                <a:ea typeface="Times New Roman" pitchFamily="18" charset="0"/>
                <a:cs typeface="Times New Roman" pitchFamily="18" charset="0"/>
              </a:rPr>
              <a:t>Non </a:t>
            </a:r>
            <a:r>
              <a:rPr lang="en-US" sz="3200" dirty="0">
                <a:solidFill>
                  <a:schemeClr val="bg1"/>
                </a:solidFill>
                <a:latin typeface="Rockwell" pitchFamily="18" charset="0"/>
                <a:ea typeface="Times New Roman" pitchFamily="18" charset="0"/>
                <a:cs typeface="Times New Roman" pitchFamily="18" charset="0"/>
              </a:rPr>
              <a:t>adherence to the rules of dispersal</a:t>
            </a:r>
            <a:r>
              <a:rPr lang="en-US" sz="3200" dirty="0" smtClean="0">
                <a:solidFill>
                  <a:schemeClr val="bg1"/>
                </a:solidFill>
                <a:latin typeface="Rockwell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solidFill>
                <a:schemeClr val="bg1"/>
              </a:solidFill>
              <a:latin typeface="Rockwell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3405940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305341"/>
            <a:ext cx="9144000" cy="424731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N" sz="5400" b="1" u="sng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NOTE</a:t>
            </a:r>
            <a:r>
              <a:rPr lang="en-IN" sz="5400" b="1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:</a:t>
            </a:r>
          </a:p>
          <a:p>
            <a:pPr algn="ctr"/>
            <a:r>
              <a:rPr lang="en-US" sz="5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In case any change in the Address or Contact Number You are requested to </a:t>
            </a:r>
            <a:r>
              <a:rPr lang="en-US" sz="5400" b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inform the </a:t>
            </a:r>
            <a:r>
              <a:rPr lang="en-US" sz="5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school</a:t>
            </a:r>
            <a:endParaRPr lang="en-US" sz="54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914400" y="2514600"/>
            <a:ext cx="74676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8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THANK  YOU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925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1925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1925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925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LOGO-final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81400" y="2971800"/>
            <a:ext cx="14478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152400" y="1981200"/>
            <a:ext cx="86106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>
              <a:lnSpc>
                <a:spcPct val="150000"/>
              </a:lnSpc>
              <a:defRPr/>
            </a:pPr>
            <a:r>
              <a:rPr lang="en-US" sz="3600" b="1" dirty="0" smtClean="0">
                <a:ln w="1143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 VI </a:t>
            </a:r>
            <a:r>
              <a:rPr lang="en-US" sz="3200" b="1" dirty="0" smtClean="0">
                <a:ln w="1143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(2019-20)</a:t>
            </a:r>
            <a:endParaRPr lang="en-US" sz="3200" b="1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krutiBngArvindUnicode" pitchFamily="2" charset="0"/>
              <a:cs typeface="AkrutiBngArvindUnicode" pitchFamily="2" charset="0"/>
            </a:endParaRP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228600" y="1066800"/>
            <a:ext cx="8610600" cy="854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>
              <a:lnSpc>
                <a:spcPct val="150000"/>
              </a:lnSpc>
              <a:defRPr/>
            </a:pPr>
            <a:r>
              <a:rPr lang="en-US" sz="36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NAUSENABAUGH</a:t>
            </a:r>
            <a:endParaRPr lang="en-US" sz="3200" b="1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krutiBngArvindUnicode" pitchFamily="2" charset="0"/>
              <a:cs typeface="AkrutiBngArvindUnicode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3350" y="228600"/>
            <a:ext cx="8877300" cy="584775"/>
          </a:xfrm>
          <a:prstGeom prst="rect">
            <a:avLst/>
          </a:prstGeom>
          <a:solidFill>
            <a:srgbClr val="003E6C"/>
          </a:solidFill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u="sng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  <a:cs typeface="AkrutiBngArvindUnicode" pitchFamily="2" charset="0"/>
              </a:rPr>
              <a:t>INTRODUCTION OF CLASS TEACHERS</a:t>
            </a:r>
            <a:endParaRPr lang="en-US" sz="3200" b="1" u="sng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3350" y="1166842"/>
            <a:ext cx="8877300" cy="5493812"/>
          </a:xfrm>
          <a:prstGeom prst="rect">
            <a:avLst/>
          </a:prstGeom>
          <a:solidFill>
            <a:srgbClr val="003E6C"/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Mrs. V. LAKSHMI -</a:t>
            </a: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Co-</a:t>
            </a:r>
            <a:r>
              <a:rPr lang="en-US" sz="3200" b="1" u="sng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Ordinator</a:t>
            </a:r>
            <a:endParaRPr lang="en-US" sz="3200" b="1" u="sng" dirty="0" smtClean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150000"/>
              </a:lnSpc>
            </a:pPr>
            <a:endParaRPr lang="en-US" sz="1000" b="1" u="sng" dirty="0" smtClean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	VI</a:t>
            </a:r>
            <a:r>
              <a:rPr lang="en-US" sz="32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A 	 –  	MRS. SUDHA RAI</a:t>
            </a:r>
          </a:p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	VI B 	 – 	MRS. D SUNITA</a:t>
            </a:r>
          </a:p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	VI C 	 –  	MRS. SHEEMA KHAN</a:t>
            </a:r>
          </a:p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	VI D 	 –  	MRS. K V SUNITA</a:t>
            </a:r>
          </a:p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	VI E 	 –  	 Mrs. RAJBALA </a:t>
            </a:r>
          </a:p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	VI F 	 –  	MRS. URMILA GILL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3350" y="357166"/>
            <a:ext cx="8877300" cy="584775"/>
          </a:xfrm>
          <a:prstGeom prst="rect">
            <a:avLst/>
          </a:prstGeom>
          <a:solidFill>
            <a:srgbClr val="003E6C"/>
          </a:solidFill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u="sng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  <a:cs typeface="AkrutiBngArvindUnicode" pitchFamily="2" charset="0"/>
              </a:rPr>
              <a:t>INTRODUCTION OF CLASS TEACHERS</a:t>
            </a:r>
            <a:endParaRPr lang="en-US" sz="3200" b="1" u="sng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3843000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0" y="1"/>
            <a:ext cx="91440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342900" indent="-342900" algn="ctr">
              <a:lnSpc>
                <a:spcPct val="150000"/>
              </a:lnSpc>
              <a:defRPr/>
            </a:pPr>
            <a:r>
              <a:rPr lang="en-US" sz="4400" b="1" u="sng" spc="-100" dirty="0" smtClean="0">
                <a:ln/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CLASS  VI - ENGLISH </a:t>
            </a:r>
            <a:r>
              <a:rPr lang="en-US" sz="4400" b="1" u="sng" spc="-100" dirty="0">
                <a:ln/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TEACHERS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28596" y="1142984"/>
          <a:ext cx="8501122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3140"/>
                <a:gridCol w="635798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CLASS</a:t>
                      </a:r>
                      <a:endParaRPr lang="en-US" sz="3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ENGLISH</a:t>
                      </a:r>
                      <a:endParaRPr lang="en-US" sz="3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latin typeface="Calibri" pitchFamily="34" charset="0"/>
                          <a:cs typeface="Calibri" pitchFamily="34" charset="0"/>
                        </a:rPr>
                        <a:t>VI – 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Mrs. V. LAKSHMI </a:t>
                      </a:r>
                      <a:endParaRPr lang="en-US" sz="3600" b="1" baseline="0" dirty="0" smtClean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latin typeface="Calibri" pitchFamily="34" charset="0"/>
                          <a:cs typeface="Calibri" pitchFamily="34" charset="0"/>
                        </a:rPr>
                        <a:t>VI – B</a:t>
                      </a:r>
                      <a:endParaRPr lang="en-US" sz="4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600" b="1" smtClean="0">
                          <a:latin typeface="Calibri" pitchFamily="34" charset="0"/>
                          <a:cs typeface="Calibri" pitchFamily="34" charset="0"/>
                        </a:rPr>
                        <a:t>MRS.</a:t>
                      </a:r>
                      <a:r>
                        <a:rPr lang="en-US" sz="3600" b="1" baseline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600" b="1" smtClean="0">
                          <a:latin typeface="Calibri" pitchFamily="34" charset="0"/>
                          <a:cs typeface="Calibri" pitchFamily="34" charset="0"/>
                        </a:rPr>
                        <a:t>D SUNITA</a:t>
                      </a:r>
                      <a:endParaRPr lang="en-US" sz="3600" b="1" baseline="0" dirty="0" smtClean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1" dirty="0" smtClean="0">
                          <a:latin typeface="Calibri" pitchFamily="34" charset="0"/>
                          <a:cs typeface="Calibri" pitchFamily="34" charset="0"/>
                        </a:rPr>
                        <a:t>VI – C</a:t>
                      </a:r>
                      <a:endParaRPr lang="en-US" sz="4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600" b="1" dirty="0" smtClean="0">
                          <a:latin typeface="Calibri" pitchFamily="34" charset="0"/>
                          <a:cs typeface="Calibri" pitchFamily="34" charset="0"/>
                        </a:rPr>
                        <a:t>MRS.</a:t>
                      </a:r>
                      <a:r>
                        <a:rPr lang="en-US" sz="3600" b="1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600" b="1" dirty="0" smtClean="0">
                          <a:latin typeface="Calibri" pitchFamily="34" charset="0"/>
                          <a:cs typeface="Calibri" pitchFamily="34" charset="0"/>
                        </a:rPr>
                        <a:t>D SUNITA</a:t>
                      </a:r>
                      <a:endParaRPr lang="en-US" sz="3600" b="1" baseline="0" dirty="0" smtClean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1" dirty="0" smtClean="0">
                          <a:latin typeface="Calibri" pitchFamily="34" charset="0"/>
                          <a:cs typeface="Calibri" pitchFamily="34" charset="0"/>
                        </a:rPr>
                        <a:t>VI – D</a:t>
                      </a:r>
                      <a:endParaRPr lang="en-US" sz="4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1" kern="120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Mrs. V. LAKSHMI </a:t>
                      </a:r>
                      <a:endParaRPr kumimoji="0" lang="en-US" sz="36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1" dirty="0" smtClean="0">
                          <a:latin typeface="Calibri" pitchFamily="34" charset="0"/>
                          <a:cs typeface="Calibri" pitchFamily="34" charset="0"/>
                        </a:rPr>
                        <a:t>VI – E</a:t>
                      </a:r>
                      <a:endParaRPr lang="en-US" sz="4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Mrs. V. LAKSHMI </a:t>
                      </a:r>
                      <a:endParaRPr kumimoji="0" lang="en-US" sz="36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1" dirty="0" smtClean="0">
                          <a:latin typeface="Calibri" pitchFamily="34" charset="0"/>
                          <a:cs typeface="Calibri" pitchFamily="34" charset="0"/>
                        </a:rPr>
                        <a:t>VI – F</a:t>
                      </a:r>
                      <a:endParaRPr lang="en-US" sz="4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Mrs. V. LAKSHMI </a:t>
                      </a:r>
                      <a:endParaRPr kumimoji="0" lang="en-US" sz="36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342900" indent="-342900" algn="ctr">
              <a:lnSpc>
                <a:spcPct val="150000"/>
              </a:lnSpc>
              <a:defRPr/>
            </a:pPr>
            <a:r>
              <a:rPr lang="en-US" sz="4400" b="1" u="sng" spc="-100" dirty="0" smtClean="0">
                <a:ln/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CLASS VI - HINDI </a:t>
            </a:r>
            <a:r>
              <a:rPr lang="en-US" sz="4400" b="1" u="sng" spc="-100" dirty="0">
                <a:ln/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TEACHERS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000100" y="1142984"/>
          <a:ext cx="7239000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0725"/>
                <a:gridCol w="52482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CLASS</a:t>
                      </a:r>
                      <a:endParaRPr lang="en-US" sz="3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HINDI</a:t>
                      </a:r>
                      <a:endParaRPr lang="en-US" sz="3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latin typeface="Calibri" pitchFamily="34" charset="0"/>
                          <a:cs typeface="Calibri" pitchFamily="34" charset="0"/>
                        </a:rPr>
                        <a:t>VI – 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MRS. SUDHA RAI</a:t>
                      </a:r>
                      <a:endParaRPr kumimoji="0" lang="en-US" sz="36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latin typeface="Calibri" pitchFamily="34" charset="0"/>
                          <a:cs typeface="Calibri" pitchFamily="34" charset="0"/>
                        </a:rPr>
                        <a:t>VI – B</a:t>
                      </a:r>
                      <a:endParaRPr lang="en-US" sz="4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1" kern="120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MRS. SUDHA RAI</a:t>
                      </a:r>
                      <a:endParaRPr kumimoji="0" lang="en-US" sz="36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1" dirty="0" smtClean="0">
                          <a:latin typeface="Calibri" pitchFamily="34" charset="0"/>
                          <a:cs typeface="Calibri" pitchFamily="34" charset="0"/>
                        </a:rPr>
                        <a:t>VI – C</a:t>
                      </a:r>
                      <a:endParaRPr lang="en-US" sz="4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1" kern="120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MRS. SUDHA RAI</a:t>
                      </a:r>
                      <a:endParaRPr kumimoji="0" lang="en-US" sz="36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1" dirty="0" smtClean="0">
                          <a:latin typeface="Calibri" pitchFamily="34" charset="0"/>
                          <a:cs typeface="Calibri" pitchFamily="34" charset="0"/>
                        </a:rPr>
                        <a:t>VI – D</a:t>
                      </a:r>
                      <a:endParaRPr lang="en-US" sz="4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MRS. SUDHA RAI</a:t>
                      </a:r>
                      <a:endParaRPr kumimoji="0" lang="en-US" sz="36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1" dirty="0" smtClean="0">
                          <a:latin typeface="Calibri" pitchFamily="34" charset="0"/>
                          <a:cs typeface="Calibri" pitchFamily="34" charset="0"/>
                        </a:rPr>
                        <a:t>VI – E</a:t>
                      </a:r>
                      <a:endParaRPr lang="en-US" sz="4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Mrs. RAJBALA </a:t>
                      </a:r>
                      <a:endParaRPr kumimoji="0" lang="en-US" sz="36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1" dirty="0" smtClean="0">
                          <a:latin typeface="Calibri" pitchFamily="34" charset="0"/>
                          <a:cs typeface="Calibri" pitchFamily="34" charset="0"/>
                        </a:rPr>
                        <a:t>VI – F</a:t>
                      </a:r>
                      <a:endParaRPr lang="en-US" sz="4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smtClean="0">
                          <a:latin typeface="Calibri" pitchFamily="34" charset="0"/>
                          <a:cs typeface="Calibri" pitchFamily="34" charset="0"/>
                        </a:rPr>
                        <a:t>MRS.</a:t>
                      </a:r>
                      <a:r>
                        <a:rPr lang="en-US" sz="3600" b="1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3600" b="1" dirty="0" smtClean="0">
                          <a:latin typeface="Calibri" pitchFamily="34" charset="0"/>
                          <a:cs typeface="Calibri" pitchFamily="34" charset="0"/>
                        </a:rPr>
                        <a:t>URMILA</a:t>
                      </a:r>
                      <a:endParaRPr lang="en-US" sz="3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342900" indent="-342900" algn="ctr">
              <a:lnSpc>
                <a:spcPct val="150000"/>
              </a:lnSpc>
              <a:defRPr/>
            </a:pPr>
            <a:r>
              <a:rPr lang="en-US" sz="4400" b="1" u="sng" spc="-100" dirty="0" smtClean="0">
                <a:ln/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CLASS  VI - SANSKRIT </a:t>
            </a:r>
            <a:r>
              <a:rPr lang="en-US" sz="4400" b="1" u="sng" spc="-100" dirty="0">
                <a:ln/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TEACHERS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57224" y="2500306"/>
          <a:ext cx="7858180" cy="15939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1768"/>
                <a:gridCol w="5286412"/>
              </a:tblGrid>
              <a:tr h="513645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36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CLASS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36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SANSKRIT</a:t>
                      </a:r>
                      <a:endParaRPr kumimoji="0" lang="en-US" sz="3600" b="1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3911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36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VI</a:t>
                      </a:r>
                      <a:endParaRPr kumimoji="0" lang="en-US" sz="36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Mrs. RAJBALA </a:t>
                      </a:r>
                      <a:endParaRPr kumimoji="0" lang="en-US" sz="36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342900" indent="-342900" algn="ctr">
              <a:lnSpc>
                <a:spcPct val="150000"/>
              </a:lnSpc>
              <a:defRPr/>
            </a:pPr>
            <a:r>
              <a:rPr lang="en-US" sz="4400" b="1" u="sng" spc="-100" dirty="0" smtClean="0">
                <a:ln/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CLASS  VI - MATHS </a:t>
            </a:r>
            <a:r>
              <a:rPr lang="en-US" sz="4400" b="1" u="sng" spc="-100" dirty="0">
                <a:ln/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TEACHERS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000100" y="1142984"/>
          <a:ext cx="7239000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0725"/>
                <a:gridCol w="52482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CLASS</a:t>
                      </a:r>
                      <a:endParaRPr lang="en-US" sz="3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MATHEMATICS</a:t>
                      </a:r>
                      <a:endParaRPr lang="en-US" sz="3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latin typeface="Calibri" pitchFamily="34" charset="0"/>
                          <a:cs typeface="Calibri" pitchFamily="34" charset="0"/>
                        </a:rPr>
                        <a:t>VI – 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1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MRS. SHEEMA KHAN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latin typeface="Calibri" pitchFamily="34" charset="0"/>
                          <a:cs typeface="Calibri" pitchFamily="34" charset="0"/>
                        </a:rPr>
                        <a:t>VI – B</a:t>
                      </a:r>
                      <a:endParaRPr lang="en-US" sz="4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smtClean="0">
                          <a:latin typeface="Calibri" pitchFamily="34" charset="0"/>
                          <a:cs typeface="Calibri" pitchFamily="34" charset="0"/>
                        </a:rPr>
                        <a:t>MR. </a:t>
                      </a:r>
                      <a:r>
                        <a:rPr lang="en-US" sz="3600" b="1" baseline="0" smtClean="0">
                          <a:latin typeface="Calibri" pitchFamily="34" charset="0"/>
                          <a:cs typeface="Calibri" pitchFamily="34" charset="0"/>
                        </a:rPr>
                        <a:t>VEERA BABU</a:t>
                      </a:r>
                      <a:endParaRPr lang="en-US" sz="3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1" dirty="0" smtClean="0">
                          <a:latin typeface="Calibri" pitchFamily="34" charset="0"/>
                          <a:cs typeface="Calibri" pitchFamily="34" charset="0"/>
                        </a:rPr>
                        <a:t>VI – C</a:t>
                      </a:r>
                      <a:endParaRPr lang="en-US" sz="4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1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MRS. SHEEMA KHAN</a:t>
                      </a:r>
                      <a:endParaRPr lang="en-US" sz="3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1" dirty="0" smtClean="0">
                          <a:latin typeface="Calibri" pitchFamily="34" charset="0"/>
                          <a:cs typeface="Calibri" pitchFamily="34" charset="0"/>
                        </a:rPr>
                        <a:t>VI – D</a:t>
                      </a:r>
                      <a:endParaRPr lang="en-US" sz="4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smtClean="0">
                          <a:latin typeface="Calibri" pitchFamily="34" charset="0"/>
                          <a:cs typeface="Calibri" pitchFamily="34" charset="0"/>
                        </a:rPr>
                        <a:t>MR. </a:t>
                      </a:r>
                      <a:r>
                        <a:rPr lang="en-US" sz="3600" b="1" baseline="0" dirty="0" smtClean="0">
                          <a:latin typeface="Calibri" pitchFamily="34" charset="0"/>
                          <a:cs typeface="Calibri" pitchFamily="34" charset="0"/>
                        </a:rPr>
                        <a:t>VEERA BABU</a:t>
                      </a:r>
                      <a:endParaRPr lang="en-US" sz="3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1" dirty="0" smtClean="0">
                          <a:latin typeface="Calibri" pitchFamily="34" charset="0"/>
                          <a:cs typeface="Calibri" pitchFamily="34" charset="0"/>
                        </a:rPr>
                        <a:t>VI – E</a:t>
                      </a:r>
                      <a:endParaRPr lang="en-US" sz="4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smtClean="0">
                          <a:latin typeface="Calibri" pitchFamily="34" charset="0"/>
                          <a:cs typeface="Calibri" pitchFamily="34" charset="0"/>
                        </a:rPr>
                        <a:t>MR. </a:t>
                      </a:r>
                      <a:r>
                        <a:rPr lang="en-US" sz="3600" b="1" baseline="0" dirty="0" smtClean="0">
                          <a:latin typeface="Calibri" pitchFamily="34" charset="0"/>
                          <a:cs typeface="Calibri" pitchFamily="34" charset="0"/>
                        </a:rPr>
                        <a:t>VEERA BABU</a:t>
                      </a:r>
                      <a:endParaRPr lang="en-US" sz="3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1" dirty="0" smtClean="0">
                          <a:latin typeface="Calibri" pitchFamily="34" charset="0"/>
                          <a:cs typeface="Calibri" pitchFamily="34" charset="0"/>
                        </a:rPr>
                        <a:t>VI – F</a:t>
                      </a:r>
                      <a:endParaRPr lang="en-US" sz="4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1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MRS. SHEEMA KHAN</a:t>
                      </a:r>
                      <a:endParaRPr lang="en-US" sz="3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342900" indent="-342900" algn="ctr">
              <a:lnSpc>
                <a:spcPct val="150000"/>
              </a:lnSpc>
              <a:defRPr/>
            </a:pPr>
            <a:r>
              <a:rPr lang="en-US" sz="4400" b="1" u="sng" spc="-100" dirty="0" smtClean="0">
                <a:ln/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CLASS  VI - SCIENCE </a:t>
            </a:r>
            <a:r>
              <a:rPr lang="en-US" sz="4400" b="1" u="sng" spc="-100" dirty="0">
                <a:ln/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TEACHERS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14348" y="1142984"/>
          <a:ext cx="8001056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0291"/>
                <a:gridCol w="580076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CLASS</a:t>
                      </a:r>
                      <a:endParaRPr lang="en-US" sz="3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u="none" spc="-100" dirty="0" smtClean="0">
                          <a:ln/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SCIENCE</a:t>
                      </a:r>
                      <a:endParaRPr lang="en-US" sz="3600" b="1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latin typeface="Calibri" pitchFamily="34" charset="0"/>
                          <a:cs typeface="Calibri" pitchFamily="34" charset="0"/>
                        </a:rPr>
                        <a:t>VI – 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1" kern="1200" baseline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MRS.  CH. SOWJANYA</a:t>
                      </a:r>
                      <a:endParaRPr kumimoji="0" lang="en-US" sz="3600" b="1" kern="1200" baseline="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latin typeface="Calibri" pitchFamily="34" charset="0"/>
                          <a:cs typeface="Calibri" pitchFamily="34" charset="0"/>
                        </a:rPr>
                        <a:t>VI – B</a:t>
                      </a:r>
                      <a:endParaRPr lang="en-US" sz="4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1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MRS.  CH. SOWJANYA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1" dirty="0" smtClean="0">
                          <a:latin typeface="Calibri" pitchFamily="34" charset="0"/>
                          <a:cs typeface="Calibri" pitchFamily="34" charset="0"/>
                        </a:rPr>
                        <a:t>VI – C</a:t>
                      </a:r>
                      <a:endParaRPr lang="en-US" sz="4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1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MR.  LAXMAN RAO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1" dirty="0" smtClean="0">
                          <a:latin typeface="Calibri" pitchFamily="34" charset="0"/>
                          <a:cs typeface="Calibri" pitchFamily="34" charset="0"/>
                        </a:rPr>
                        <a:t>VI – D</a:t>
                      </a:r>
                      <a:endParaRPr lang="en-US" sz="4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1" kern="1200" baseline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MR.  LAXMAN RAO</a:t>
                      </a:r>
                      <a:endParaRPr kumimoji="0" lang="en-US" sz="3600" b="1" kern="1200" baseline="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1" dirty="0" smtClean="0">
                          <a:latin typeface="Calibri" pitchFamily="34" charset="0"/>
                          <a:cs typeface="Calibri" pitchFamily="34" charset="0"/>
                        </a:rPr>
                        <a:t>VI – E</a:t>
                      </a:r>
                      <a:endParaRPr lang="en-US" sz="4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1" kern="1200" baseline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MR.  LAXMAN RAO</a:t>
                      </a:r>
                      <a:endParaRPr kumimoji="0" lang="en-US" sz="3600" b="1" kern="1200" baseline="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1" dirty="0" smtClean="0">
                          <a:latin typeface="Calibri" pitchFamily="34" charset="0"/>
                          <a:cs typeface="Calibri" pitchFamily="34" charset="0"/>
                        </a:rPr>
                        <a:t>VI – F</a:t>
                      </a:r>
                      <a:endParaRPr lang="en-US" sz="4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1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MR.  LAXMAN RAO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theme1.xml><?xml version="1.0" encoding="utf-8"?>
<a:theme xmlns:a="http://schemas.openxmlformats.org/drawingml/2006/main" name="TS010286717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White with Courier font for code slides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Concours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8D45093-9C65-46FB-9332-B88902DC52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TS010286717</Template>
  <TotalTime>12545</TotalTime>
  <Words>766</Words>
  <Application>Microsoft Office PowerPoint</Application>
  <PresentationFormat>On-screen Show (4:3)</PresentationFormat>
  <Paragraphs>192</Paragraphs>
  <Slides>26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TS010286717</vt:lpstr>
      <vt:lpstr>White with Courier font for code slides</vt:lpstr>
      <vt:lpstr>Concourse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</vt:vector>
  </TitlesOfParts>
  <Company>Navy Children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LAPTOP</dc:creator>
  <cp:lastModifiedBy>sr-sec-ladies-1</cp:lastModifiedBy>
  <cp:revision>1388</cp:revision>
  <dcterms:created xsi:type="dcterms:W3CDTF">2012-02-23T17:02:05Z</dcterms:created>
  <dcterms:modified xsi:type="dcterms:W3CDTF">2019-04-15T08:25:51Z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TC102867179990</vt:lpwstr>
  </property>
</Properties>
</file>