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  <p:sldMasterId id="2147483713" r:id="rId4"/>
  </p:sldMasterIdLst>
  <p:notesMasterIdLst>
    <p:notesMasterId r:id="rId31"/>
  </p:notesMasterIdLst>
  <p:handoutMasterIdLst>
    <p:handoutMasterId r:id="rId32"/>
  </p:handoutMasterIdLst>
  <p:sldIdLst>
    <p:sldId id="949" r:id="rId5"/>
    <p:sldId id="950" r:id="rId6"/>
    <p:sldId id="951" r:id="rId7"/>
    <p:sldId id="952" r:id="rId8"/>
    <p:sldId id="953" r:id="rId9"/>
    <p:sldId id="954" r:id="rId10"/>
    <p:sldId id="984" r:id="rId11"/>
    <p:sldId id="986" r:id="rId12"/>
    <p:sldId id="956" r:id="rId13"/>
    <p:sldId id="958" r:id="rId14"/>
    <p:sldId id="985" r:id="rId15"/>
    <p:sldId id="960" r:id="rId16"/>
    <p:sldId id="961" r:id="rId17"/>
    <p:sldId id="962" r:id="rId18"/>
    <p:sldId id="963" r:id="rId19"/>
    <p:sldId id="964" r:id="rId20"/>
    <p:sldId id="973" r:id="rId21"/>
    <p:sldId id="974" r:id="rId22"/>
    <p:sldId id="975" r:id="rId23"/>
    <p:sldId id="977" r:id="rId24"/>
    <p:sldId id="978" r:id="rId25"/>
    <p:sldId id="979" r:id="rId26"/>
    <p:sldId id="980" r:id="rId27"/>
    <p:sldId id="981" r:id="rId28"/>
    <p:sldId id="982" r:id="rId29"/>
    <p:sldId id="983" r:id="rId3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E6C"/>
    <a:srgbClr val="FFFFFF"/>
    <a:srgbClr val="FF99CC"/>
    <a:srgbClr val="FFFFCC"/>
    <a:srgbClr val="3497AE"/>
    <a:srgbClr val="69A6FF"/>
    <a:srgbClr val="0066FF"/>
    <a:srgbClr val="00FF00"/>
    <a:srgbClr val="CC6600"/>
    <a:srgbClr val="D7BC5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7603" autoAdjust="0"/>
    <p:restoredTop sz="91756" autoAdjust="0"/>
  </p:normalViewPr>
  <p:slideViewPr>
    <p:cSldViewPr>
      <p:cViewPr>
        <p:scale>
          <a:sx n="68" d="100"/>
          <a:sy n="68" d="100"/>
        </p:scale>
        <p:origin x="-1128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76" y="-90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C999D8D-0CB5-4042-9131-F924A0812D5F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9E2E8B6-C758-4A04-9585-AED4B24B8B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02132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CEDCA30-2ED5-41C4-A072-F195EC56C9D7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3E7E218-9473-4E4E-BA13-22C19D9987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1065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4144087" y="9119837"/>
            <a:ext cx="3169409" cy="47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02A2A716-0F5A-459E-91C2-888C3D7E357F}" type="slidenum">
              <a:rPr lang="en-US" sz="1200"/>
              <a:pPr algn="r" eaLnBrk="1" hangingPunct="1"/>
              <a:t>1</a:t>
            </a:fld>
            <a:endParaRPr lang="en-US" sz="1200" dirty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	Respected _______________________  Ladies and Gentlemen it gives me immense pleasure to make a presentation in respect of Navy Children School, Visakhapatnam.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4144087" y="9119837"/>
            <a:ext cx="3169409" cy="47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02A2A716-0F5A-459E-91C2-888C3D7E357F}" type="slidenum">
              <a:rPr lang="en-US" sz="1200"/>
              <a:pPr algn="r" eaLnBrk="1" hangingPunct="1"/>
              <a:t>2</a:t>
            </a:fld>
            <a:endParaRPr lang="en-US" sz="1200" dirty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	Respected _______________________  Ladies and Gentlemen it gives me immense pleasure to make a presentation in respect of Navy Children School, Visakhapatnam.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4144087" y="9119837"/>
            <a:ext cx="3169409" cy="47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02A2A716-0F5A-459E-91C2-888C3D7E357F}" type="slidenum">
              <a:rPr lang="en-US" sz="1200"/>
              <a:pPr algn="r" eaLnBrk="1" hangingPunct="1"/>
              <a:t>3</a:t>
            </a:fld>
            <a:endParaRPr lang="en-US" sz="1200" dirty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	Respected _______________________  Ladies and Gentlemen it gives me immense pleasure to make a presentation in respect of Navy Children School, Visakhapatnam.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2860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62E069-37D3-4D82-81B6-2F5FD399977A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62E069-37D3-4D82-81B6-2F5FD399977A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3E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4" name="Picture 3" descr="footer_graphic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5" name="Picture 11" descr="LOGO-final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20000" contrast="-20000"/>
          </a:blip>
          <a:srcRect/>
          <a:stretch>
            <a:fillRect/>
          </a:stretch>
        </p:blipFill>
        <p:spPr bwMode="auto">
          <a:xfrm>
            <a:off x="8486909" y="5903455"/>
            <a:ext cx="657091" cy="9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638800" y="6581001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</a:schemeClr>
                </a:solidFill>
              </a:rPr>
              <a:t>NAVY CHILDREN SCHOOL, VISAKHAPATNAM</a:t>
            </a:r>
            <a:endParaRPr lang="en-US" sz="1200" b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 spd="slow"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3E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</p:sldLayoutIdLst>
  <p:transition spd="slow"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E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4/15/2019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52400" y="990600"/>
            <a:ext cx="86106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n-IN" sz="4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 EDUCATION IS THE ABILITY TO LISTEN TO ALMOST ANYTHING WITHOUT LOSING YOUR TEMPER OR YOUR </a:t>
            </a:r>
          </a:p>
          <a:p>
            <a:pPr lvl="0" algn="ctr">
              <a:defRPr/>
            </a:pPr>
            <a:r>
              <a:rPr lang="en-IN" sz="4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SELF-CONFIDENCE ”</a:t>
            </a:r>
            <a:endParaRPr lang="en-US" sz="4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 VI - SOCIAL </a:t>
            </a:r>
            <a:r>
              <a:rPr lang="en-US" sz="4400" b="1" u="sng" spc="-100" dirty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SCIENCE TEACHERS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00100" y="1142984"/>
          <a:ext cx="7239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725"/>
                <a:gridCol w="52482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CLASS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SOCIAL SCIENCE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3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K V SUNITA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B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3600" b="1" kern="1200" baseline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K V SUNITA</a:t>
                      </a:r>
                      <a:endParaRPr kumimoji="0" lang="en-US" sz="3600" b="1" kern="1200" baseline="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C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3600" b="1" kern="1200" baseline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K V SUNITA</a:t>
                      </a:r>
                      <a:endParaRPr kumimoji="0" lang="en-US" sz="3600" b="1" kern="1200" baseline="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D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3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K V SUNITA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E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MR. SANJEEV KUMAR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F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MR. SANJEEV KUMAR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CLASS  VI – CO-SCHOLASTIC TEACHERS</a:t>
            </a:r>
            <a:endParaRPr lang="en-US" sz="4400" b="1" u="sng" spc="-100" dirty="0">
              <a:ln/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7158" y="1285860"/>
          <a:ext cx="8429684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/>
                <a:gridCol w="43577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SUBJECT</a:t>
                      </a:r>
                      <a:endParaRPr lang="en-US" sz="3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NAME OF THE TEAHCER</a:t>
                      </a:r>
                      <a:endParaRPr lang="en-US" sz="3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latin typeface="Calibri" pitchFamily="34" charset="0"/>
                          <a:cs typeface="Calibri" pitchFamily="34" charset="0"/>
                        </a:rPr>
                        <a:t>WORK</a:t>
                      </a:r>
                      <a:r>
                        <a:rPr lang="en-US" sz="3200" b="1" baseline="0" dirty="0" smtClean="0">
                          <a:latin typeface="Calibri" pitchFamily="34" charset="0"/>
                          <a:cs typeface="Calibri" pitchFamily="34" charset="0"/>
                        </a:rPr>
                        <a:t> EDUCATION</a:t>
                      </a:r>
                      <a:endParaRPr lang="en-US" sz="32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baseline="0" dirty="0" smtClean="0">
                          <a:latin typeface="Calibri" pitchFamily="34" charset="0"/>
                          <a:cs typeface="Calibri" pitchFamily="34" charset="0"/>
                        </a:rPr>
                        <a:t>MR. SATTI BABU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latin typeface="Calibri" pitchFamily="34" charset="0"/>
                          <a:cs typeface="Calibri" pitchFamily="34" charset="0"/>
                        </a:rPr>
                        <a:t>COMPUTERS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baseline="0" dirty="0" smtClean="0">
                          <a:latin typeface="Calibri" pitchFamily="34" charset="0"/>
                          <a:cs typeface="Calibri" pitchFamily="34" charset="0"/>
                        </a:rPr>
                        <a:t>MRS. UJWALA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Calibri" pitchFamily="34" charset="0"/>
                          <a:cs typeface="Calibri" pitchFamily="34" charset="0"/>
                        </a:rPr>
                        <a:t>LIBRARY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baseline="0" dirty="0" smtClean="0">
                          <a:latin typeface="Calibri" pitchFamily="34" charset="0"/>
                          <a:cs typeface="Calibri" pitchFamily="34" charset="0"/>
                        </a:rPr>
                        <a:t>MRS. </a:t>
                      </a:r>
                      <a:r>
                        <a:rPr lang="en-US" sz="3200" b="1" baseline="0" smtClean="0">
                          <a:latin typeface="Calibri" pitchFamily="34" charset="0"/>
                          <a:cs typeface="Calibri" pitchFamily="34" charset="0"/>
                        </a:rPr>
                        <a:t>UJWALA</a:t>
                      </a:r>
                      <a:endParaRPr lang="en-US" sz="3200" b="1" baseline="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Calibri" pitchFamily="34" charset="0"/>
                          <a:cs typeface="Calibri" pitchFamily="34" charset="0"/>
                        </a:rPr>
                        <a:t>PHYSICAL EDUCATION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latin typeface="Calibri" pitchFamily="34" charset="0"/>
                          <a:cs typeface="Calibri" pitchFamily="34" charset="0"/>
                        </a:rPr>
                        <a:t>MR. SANJAY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3200" b="1" dirty="0" smtClean="0">
                          <a:latin typeface="Calibri" pitchFamily="34" charset="0"/>
                          <a:cs typeface="Calibri" pitchFamily="34" charset="0"/>
                        </a:rPr>
                        <a:t>YOGA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3200" b="1" dirty="0" smtClean="0">
                          <a:latin typeface="Calibri" pitchFamily="34" charset="0"/>
                          <a:cs typeface="Calibri" pitchFamily="34" charset="0"/>
                        </a:rPr>
                        <a:t>Dr B. SATYAVANI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3200" b="1" dirty="0" smtClean="0">
                          <a:latin typeface="Calibri" pitchFamily="34" charset="0"/>
                          <a:cs typeface="Calibri" pitchFamily="34" charset="0"/>
                        </a:rPr>
                        <a:t>ART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3200" b="1" dirty="0" smtClean="0">
                          <a:latin typeface="Calibri" pitchFamily="34" charset="0"/>
                          <a:cs typeface="Calibri" pitchFamily="34" charset="0"/>
                        </a:rPr>
                        <a:t>MR.</a:t>
                      </a:r>
                      <a:r>
                        <a:rPr lang="en-IN" sz="3200" b="1" baseline="0" dirty="0" smtClean="0">
                          <a:latin typeface="Calibri" pitchFamily="34" charset="0"/>
                          <a:cs typeface="Calibri" pitchFamily="34" charset="0"/>
                        </a:rPr>
                        <a:t> RAMAKRISHNA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3200" b="1" dirty="0" smtClean="0">
                          <a:latin typeface="Calibri" pitchFamily="34" charset="0"/>
                          <a:cs typeface="Calibri" pitchFamily="34" charset="0"/>
                        </a:rPr>
                        <a:t>MUSIC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3200" b="1" dirty="0" smtClean="0">
                          <a:latin typeface="Calibri" pitchFamily="34" charset="0"/>
                          <a:cs typeface="Calibri" pitchFamily="34" charset="0"/>
                        </a:rPr>
                        <a:t>MR. KRISHNA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Rectangle 1"/>
          <p:cNvSpPr>
            <a:spLocks noChangeArrowheads="1"/>
          </p:cNvSpPr>
          <p:nvPr/>
        </p:nvSpPr>
        <p:spPr bwMode="auto">
          <a:xfrm>
            <a:off x="1143000" y="1447800"/>
            <a:ext cx="69342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u="sng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REMODELLED ASSESSMENT STRUCTURE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u="sng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FOR THE ACADEMIC YEAR 2019-20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457200"/>
            <a:ext cx="8382000" cy="5970865"/>
          </a:xfrm>
          <a:prstGeom prst="rect">
            <a:avLst/>
          </a:prstGeom>
          <a:solidFill>
            <a:srgbClr val="003E6C"/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INTERNAL ASSESSMENT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(20 MARKS) </a:t>
            </a:r>
          </a:p>
          <a:p>
            <a:endParaRPr lang="en-US" b="1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858838" indent="-395288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Periodic Test - 	10 marks</a:t>
            </a:r>
          </a:p>
          <a:p>
            <a:pPr marL="858838" indent="-395288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Portfolio       -	5 marks</a:t>
            </a:r>
          </a:p>
          <a:p>
            <a:pPr marL="858838" indent="-395288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Subject Enrichment - 5 marks</a:t>
            </a:r>
          </a:p>
          <a:p>
            <a:pPr marL="858838" indent="-395288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student has to secure 33% out of overall 20 marks earmarked in each subject</a:t>
            </a:r>
          </a:p>
          <a:p>
            <a:endParaRPr lang="en-US" sz="2400" b="1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ANNUAL EXAM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	</a:t>
            </a:r>
            <a:r>
              <a:rPr lang="en-US" sz="2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student has to secure 33% 				(i.e. 27 marks) out of 80 				marks in each subject</a:t>
            </a:r>
            <a:endParaRPr lang="en-US" b="1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2844" y="671690"/>
            <a:ext cx="8763000" cy="5201424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Pre – mid test :</a:t>
            </a:r>
            <a:r>
              <a:rPr lang="en-US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	40 Marks (Month of July 2019)</a:t>
            </a:r>
          </a:p>
          <a:p>
            <a:r>
              <a:rPr lang="en-US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			</a:t>
            </a:r>
          </a:p>
          <a:p>
            <a:endParaRPr lang="en-US" sz="2400" b="1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Mid term test  :</a:t>
            </a:r>
            <a:r>
              <a:rPr lang="en-US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	80 marks(Month of Sep/Oct 2019)                                 							</a:t>
            </a:r>
          </a:p>
          <a:p>
            <a:endParaRPr lang="en-US" sz="2400" b="1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Post mid test :</a:t>
            </a:r>
            <a:r>
              <a:rPr lang="en-US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 	40 Marks (Month of Nov 2019)</a:t>
            </a:r>
          </a:p>
          <a:p>
            <a:r>
              <a:rPr lang="en-US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								</a:t>
            </a:r>
          </a:p>
          <a:p>
            <a:endParaRPr lang="en-US" sz="2400" b="1" u="sng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i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Note:  Average of the best two tests will be taken for final marks submission out of 10 marks)</a:t>
            </a:r>
          </a:p>
          <a:p>
            <a:endParaRPr lang="en-IN" sz="2400" b="1" i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Annual examination : 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80 Marks (Month of Mar 2020)</a:t>
            </a: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US" sz="20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33500" y="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u="sng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ASSESSMENT  PATTERN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34858" t="17460" r="33146" b="58008"/>
          <a:stretch>
            <a:fillRect/>
          </a:stretch>
        </p:blipFill>
        <p:spPr bwMode="auto">
          <a:xfrm>
            <a:off x="571472" y="1071546"/>
            <a:ext cx="8286808" cy="55007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857488" y="142852"/>
            <a:ext cx="314327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defRPr/>
            </a:pPr>
            <a:r>
              <a:rPr lang="en-US" sz="4400" b="1" u="sng" spc="-100" dirty="0" smtClean="0">
                <a:ln/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CLASS  VI</a:t>
            </a:r>
            <a:endParaRPr lang="en-US" sz="4400" b="1" u="sng" spc="-100" dirty="0">
              <a:ln/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642910" y="271660"/>
            <a:ext cx="8001056" cy="6514902"/>
            <a:chOff x="642910" y="271660"/>
            <a:chExt cx="8001056" cy="651490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 l="33310" t="41992" r="31600" b="6250"/>
            <a:stretch>
              <a:fillRect/>
            </a:stretch>
          </p:blipFill>
          <p:spPr bwMode="auto">
            <a:xfrm>
              <a:off x="660379" y="271660"/>
              <a:ext cx="7983587" cy="5331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/>
            <a:srcRect t="10138" b="23514"/>
            <a:stretch>
              <a:fillRect/>
            </a:stretch>
          </p:blipFill>
          <p:spPr bwMode="auto">
            <a:xfrm>
              <a:off x="642910" y="5415196"/>
              <a:ext cx="8001056" cy="1371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28600" y="381000"/>
            <a:ext cx="8762999" cy="5816977"/>
          </a:xfrm>
          <a:prstGeom prst="rect">
            <a:avLst/>
          </a:prstGeom>
          <a:solidFill>
            <a:srgbClr val="003E6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2.Co-scholastic Areas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These activities will be graded on a 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3 - Points Grading Scale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(A to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and will have no descriptive indicators. No up scaling of grades will be done.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co-scholastic areas are as follows: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Work Education</a:t>
            </a:r>
            <a:r>
              <a:rPr kumimoji="0" lang="en-US" sz="2800" b="1" i="1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Awarded by the concerned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			      	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teacher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Art Education</a:t>
            </a:r>
            <a:r>
              <a:rPr kumimoji="0" lang="en-US" sz="2800" b="1" i="1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Awarded by the concerned </a:t>
            </a:r>
          </a:p>
          <a:p>
            <a:pPr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teacher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Health &amp; physical Education</a:t>
            </a:r>
            <a:r>
              <a:rPr kumimoji="0" lang="en-US" sz="2800" b="1" i="1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By the Physical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				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Education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eacher.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0" y="155168"/>
            <a:ext cx="84582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5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3.Discipline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5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students will also be assessed</a:t>
            </a:r>
            <a:r>
              <a:rPr kumimoji="0" lang="en-US" sz="35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for the discipline which will be based on the factors like attendance, sincerity, </a:t>
            </a:r>
            <a:r>
              <a:rPr kumimoji="0" lang="en-US" sz="35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behaviour</a:t>
            </a:r>
            <a:r>
              <a:rPr kumimoji="0" lang="en-US" sz="35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values, tidiness, respectfulness for rules and regulations, attitude towards society, Nation and others. Grading on D</a:t>
            </a:r>
            <a:r>
              <a:rPr lang="en-US" sz="35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iscipline will be done  on a 5-point grading scale</a:t>
            </a:r>
            <a:endParaRPr kumimoji="0" lang="en-US" sz="35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6200" y="1524000"/>
            <a:ext cx="8991600" cy="3785652"/>
          </a:xfrm>
          <a:prstGeom prst="rect">
            <a:avLst/>
          </a:prstGeom>
          <a:solidFill>
            <a:srgbClr val="003E6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93700" marR="0" lvl="0" indent="-33813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Marks and Grades both will be awarded for Individual subjects.</a:t>
            </a:r>
          </a:p>
          <a:p>
            <a:pPr marL="393700" marR="0" lvl="0" indent="-33813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93700" marR="0" lvl="0" indent="-33813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8-Point grading will be 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followed. (A1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A2, B1, B2, C1, C2, D &amp; E(Needs Improvement) 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62100" y="0"/>
            <a:ext cx="6019800" cy="1003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GRADING SCALE </a:t>
            </a:r>
            <a:endParaRPr lang="en-US" sz="4400" b="1" u="sng" spc="-100" dirty="0">
              <a:ln/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OGO-final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48100" y="4191000"/>
            <a:ext cx="1447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266700" y="228600"/>
            <a:ext cx="8610600" cy="685800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NAVY CHILDREN SCHOOL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52400" y="1981200"/>
            <a:ext cx="86106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en-US" sz="3600" b="1" u="sng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ORIENTATION</a:t>
            </a:r>
            <a:r>
              <a:rPr lang="en-US" sz="3600" b="1" u="sng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krutiBngArvindUnicode" pitchFamily="2" charset="0"/>
                <a:cs typeface="AkrutiBngArvindUnicode" pitchFamily="2" charset="0"/>
              </a:rPr>
              <a:t> </a:t>
            </a:r>
            <a:r>
              <a:rPr lang="en-US" sz="3600" b="1" u="sng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PROGRAMME </a:t>
            </a:r>
          </a:p>
          <a:p>
            <a:pPr lvl="0" algn="ctr">
              <a:lnSpc>
                <a:spcPct val="150000"/>
              </a:lnSpc>
              <a:defRPr/>
            </a:pPr>
            <a:r>
              <a:rPr lang="en-US" sz="3600" b="1" u="sng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 VI</a:t>
            </a:r>
          </a:p>
          <a:p>
            <a:pPr lvl="0" algn="ctr">
              <a:lnSpc>
                <a:spcPct val="150000"/>
              </a:lnSpc>
              <a:defRPr/>
            </a:pPr>
            <a:r>
              <a:rPr lang="en-US" sz="3200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(2019-2020)</a:t>
            </a:r>
            <a:endParaRPr lang="en-US" sz="3200" b="1" u="sng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krutiBngArvindUnicode" pitchFamily="2" charset="0"/>
              <a:cs typeface="AkrutiBngArvindUnicode" pitchFamily="2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28600" y="1066800"/>
            <a:ext cx="8610600" cy="854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en-US" sz="36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NAUSENABAUGH, VISAKHAPATNAM</a:t>
            </a:r>
            <a:endParaRPr lang="en-US" sz="32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krutiBngArvindUnicode" pitchFamily="2" charset="0"/>
              <a:cs typeface="AkrutiBngArvindUnicode" pitchFamily="2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81000"/>
            <a:ext cx="8763000" cy="584775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PARENT  TEACHER  INTERACTION</a:t>
            </a:r>
            <a:endParaRPr lang="en-US" sz="3200" u="sng" dirty="0"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533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200" y="1866305"/>
            <a:ext cx="838200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</a:rPr>
              <a:t>PTI meetings will be conducted </a:t>
            </a:r>
          </a:p>
          <a:p>
            <a:pPr marL="457200" indent="-457200" algn="just">
              <a:spcBef>
                <a:spcPts val="600"/>
              </a:spcBef>
              <a:spcAft>
                <a:spcPts val="1200"/>
              </a:spcAft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</a:rPr>
              <a:t>	according to school almanac  after every examination. </a:t>
            </a:r>
          </a:p>
          <a:p>
            <a:pPr marL="457200" indent="-457200" algn="just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</a:rPr>
              <a:t>Irrespective of the above, parents must meet teachers on any working Wednesday (1400 hrs – 1500 hrs) with prior intimation to the teacher. </a:t>
            </a:r>
          </a:p>
        </p:txBody>
      </p:sp>
      <p:pic>
        <p:nvPicPr>
          <p:cNvPr id="4098" name="Picture 2" descr="C:\Users\Mukesh Bohra\Desktop\PPT\parent-teacher-me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143000"/>
            <a:ext cx="1459004" cy="160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340123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0" y="533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609600"/>
            <a:ext cx="8534400" cy="6093976"/>
          </a:xfrm>
          <a:prstGeom prst="rect">
            <a:avLst/>
          </a:prstGeom>
          <a:solidFill>
            <a:srgbClr val="003E6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The students are instructed not to indulge in any of the following. If they do so, their names will be entered in the </a:t>
            </a: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Ind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iscipline Register &amp; this will be informed to the parents on regular basis.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solidFill>
                <a:schemeClr val="bg1"/>
              </a:solidFill>
              <a:latin typeface="Rockwell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The following tantamounts to Indiscipline</a:t>
            </a:r>
            <a:r>
              <a:rPr lang="en-US" sz="3200" b="1" u="sng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u="sng" dirty="0" smtClean="0">
              <a:solidFill>
                <a:schemeClr val="bg1"/>
              </a:solidFill>
              <a:latin typeface="Rockwell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Teasing, ragging, abusing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peer group (or) other   class students.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tabLst/>
            </a:pPr>
            <a:r>
              <a:rPr lang="en-US" sz="3200" dirty="0" err="1" smtClean="0">
                <a:solidFill>
                  <a:srgbClr val="FFFF00"/>
                </a:solidFill>
                <a:latin typeface="Rockwell" pitchFamily="18" charset="0"/>
                <a:cs typeface="Times New Roman" pitchFamily="18" charset="0"/>
              </a:rPr>
              <a:t>Contd</a:t>
            </a:r>
            <a:r>
              <a:rPr lang="en-US" sz="3200" dirty="0" smtClean="0">
                <a:solidFill>
                  <a:srgbClr val="FFFF00"/>
                </a:solidFill>
                <a:latin typeface="Rockwell" pitchFamily="18" charset="0"/>
                <a:cs typeface="Times New Roman" pitchFamily="18" charset="0"/>
              </a:rPr>
              <a:t>…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Rockwell" pitchFamily="18" charset="0"/>
            </a:endParaRPr>
          </a:p>
        </p:txBody>
      </p:sp>
      <p:pic>
        <p:nvPicPr>
          <p:cNvPr id="5122" name="Picture 2" descr="C:\Users\Mukesh Bohra\Desktop\PPT\discipline pp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253" t="7434" r="2253" b="8108"/>
          <a:stretch/>
        </p:blipFill>
        <p:spPr bwMode="auto">
          <a:xfrm>
            <a:off x="4953000" y="5555211"/>
            <a:ext cx="4002156" cy="11503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2864" y="76200"/>
            <a:ext cx="8420100" cy="646331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DISCIPLINE</a:t>
            </a:r>
            <a:endParaRPr lang="en-US" sz="36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AkrutiBngArvindUnicode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58972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0" y="533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609600"/>
            <a:ext cx="8534400" cy="5328062"/>
          </a:xfrm>
          <a:prstGeom prst="rect">
            <a:avLst/>
          </a:prstGeom>
          <a:solidFill>
            <a:srgbClr val="003E6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Habitual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 late c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oming to school.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Rockwell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Intentional disturbance during the class.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Rockwell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Carrying electronic gadgets like mobiles, iPods, etc. &amp;  cash more than Rs.50/- (Without valid reason).</a:t>
            </a:r>
          </a:p>
          <a:p>
            <a:pPr marL="457200" indent="-4572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Incomplete class work</a:t>
            </a: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Rockwell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tabLst/>
            </a:pPr>
            <a:r>
              <a:rPr lang="en-US" sz="3200" dirty="0" err="1" smtClean="0">
                <a:solidFill>
                  <a:srgbClr val="FFFF00"/>
                </a:solidFill>
                <a:latin typeface="Rockwell" pitchFamily="18" charset="0"/>
                <a:cs typeface="Times New Roman" pitchFamily="18" charset="0"/>
              </a:rPr>
              <a:t>Contd</a:t>
            </a:r>
            <a:r>
              <a:rPr lang="en-US" sz="3200" dirty="0" smtClean="0">
                <a:solidFill>
                  <a:srgbClr val="FFFF00"/>
                </a:solidFill>
                <a:latin typeface="Rockwell" pitchFamily="18" charset="0"/>
                <a:cs typeface="Times New Roman" pitchFamily="18" charset="0"/>
              </a:rPr>
              <a:t>…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Rockwell" pitchFamily="18" charset="0"/>
            </a:endParaRPr>
          </a:p>
        </p:txBody>
      </p:sp>
      <p:pic>
        <p:nvPicPr>
          <p:cNvPr id="5122" name="Picture 2" descr="C:\Users\Mukesh Bohra\Desktop\PPT\discipline pp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253" t="7434" r="2253" b="8108"/>
          <a:stretch/>
        </p:blipFill>
        <p:spPr bwMode="auto">
          <a:xfrm>
            <a:off x="4760844" y="5486400"/>
            <a:ext cx="4002156" cy="11503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2864" y="76200"/>
            <a:ext cx="8420100" cy="646331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DISCIPLINE</a:t>
            </a:r>
            <a:endParaRPr lang="en-US" sz="36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AkrutiBngArvindUnicode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58972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864" y="76200"/>
            <a:ext cx="8420100" cy="646331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DISCIPLINE</a:t>
            </a:r>
            <a:endParaRPr lang="en-US" sz="36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AkrutiBngArvindUnicod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533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762000"/>
            <a:ext cx="8686800" cy="5912837"/>
          </a:xfrm>
          <a:prstGeom prst="rect">
            <a:avLst/>
          </a:prstGeom>
          <a:solidFill>
            <a:srgbClr val="003E6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0" indent="-4572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Arrogant </a:t>
            </a:r>
            <a:r>
              <a:rPr lang="en-US" sz="3200" dirty="0" err="1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behaviour</a:t>
            </a: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with students or teachers.</a:t>
            </a:r>
          </a:p>
          <a:p>
            <a:pPr marL="457200" lvl="0" indent="-4572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Stealing of money, note books, text books etc from other students.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Coming late to the class after break / P.T. / from other classes.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Not being in time for the assembly.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Non </a:t>
            </a: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adherence to the rules of dispersal</a:t>
            </a: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Rockwell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40594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864" y="76200"/>
            <a:ext cx="8420100" cy="646331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DISCIPLINE</a:t>
            </a:r>
            <a:endParaRPr lang="en-US" sz="36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AkrutiBngArvindUnicod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533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762000"/>
            <a:ext cx="8686800" cy="5912837"/>
          </a:xfrm>
          <a:prstGeom prst="rect">
            <a:avLst/>
          </a:prstGeom>
          <a:solidFill>
            <a:srgbClr val="003E6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0" indent="-4572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Arrogant </a:t>
            </a:r>
            <a:r>
              <a:rPr lang="en-US" sz="3200" dirty="0" err="1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behaviour</a:t>
            </a: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with students or teachers.</a:t>
            </a:r>
          </a:p>
          <a:p>
            <a:pPr marL="457200" lvl="0" indent="-4572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Stealing of money, note books, text books etc from other students.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Coming late to the class after break / P.T. / from other classes.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Not being in time for the assembly.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Non </a:t>
            </a: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adherence to the rules of dispersal</a:t>
            </a: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Rockwell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40594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305341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5400" b="1" u="sng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NOTE</a:t>
            </a:r>
            <a:r>
              <a:rPr lang="en-IN" sz="5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 case any change in the Address or Contact Number You are requested to </a:t>
            </a:r>
            <a:r>
              <a:rPr lang="en-US" sz="5400" b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inform the </a:t>
            </a:r>
            <a:r>
              <a:rPr lang="en-US" sz="5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school</a:t>
            </a:r>
            <a:endParaRPr lang="en-US" sz="5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14400" y="2514600"/>
            <a:ext cx="7467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8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THANK  YOU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925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925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92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92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OGO-final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1400" y="2971800"/>
            <a:ext cx="1447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52400" y="1981200"/>
            <a:ext cx="8610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en-US" sz="3600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 VI </a:t>
            </a:r>
            <a:r>
              <a:rPr lang="en-US" sz="3200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(2019-20)</a:t>
            </a:r>
            <a:endParaRPr lang="en-US" sz="32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krutiBngArvindUnicode" pitchFamily="2" charset="0"/>
              <a:cs typeface="AkrutiBngArvindUnicode" pitchFamily="2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28600" y="1066800"/>
            <a:ext cx="8610600" cy="854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en-US" sz="36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NAUSENABAUGH</a:t>
            </a:r>
            <a:endParaRPr lang="en-US" sz="32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krutiBngArvindUnicode" pitchFamily="2" charset="0"/>
              <a:cs typeface="AkrutiBngArvindUnicod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350" y="228600"/>
            <a:ext cx="8877300" cy="584775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INTRODUCTION OF CLASS TEACHERS</a:t>
            </a:r>
            <a:endParaRPr lang="en-US" sz="32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3350" y="1166842"/>
            <a:ext cx="8877300" cy="5493812"/>
          </a:xfrm>
          <a:prstGeom prst="rect">
            <a:avLst/>
          </a:prstGeom>
          <a:solidFill>
            <a:srgbClr val="003E6C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Mrs. V. LAKSHMI -</a:t>
            </a:r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Co-</a:t>
            </a:r>
            <a:r>
              <a:rPr lang="en-US" sz="3200" b="1" u="sng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Ordinator</a:t>
            </a:r>
            <a:endParaRPr lang="en-US" sz="3200" b="1" u="sng" dirty="0" smtClean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</a:pPr>
            <a:endParaRPr lang="en-US" sz="1000" b="1" u="sng" dirty="0" smtClean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	VI</a:t>
            </a:r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 	 –  	MRS. SUDHA RAI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VI B 	 – 	MRS. D SUNITA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VI C 	 –  	MRS. SHEEMA KHAN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VI D 	 –  	MRS. K V SUNITA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VI E 	 –  	 Mrs. RAJBALA 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VI F 	 –  	MRS. URMILA GILL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3350" y="357166"/>
            <a:ext cx="8877300" cy="584775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INTRODUCTION OF CLASS TEACHERS</a:t>
            </a:r>
            <a:endParaRPr lang="en-US" sz="32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84300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1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 VI - ENGLISH </a:t>
            </a:r>
            <a:r>
              <a:rPr lang="en-US" sz="4400" b="1" u="sng" spc="-100" dirty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TEACHERS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596" y="1142984"/>
          <a:ext cx="8501122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635798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CLASS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ENGLISH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V. LAKSHMI </a:t>
                      </a:r>
                      <a:endParaRPr lang="en-US" sz="3600" b="1" baseline="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B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b="1" smtClean="0">
                          <a:latin typeface="Calibri" pitchFamily="34" charset="0"/>
                          <a:cs typeface="Calibri" pitchFamily="34" charset="0"/>
                        </a:rPr>
                        <a:t>MRS.</a:t>
                      </a:r>
                      <a:r>
                        <a:rPr lang="en-US" sz="3600" b="1" baseline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1" smtClean="0">
                          <a:latin typeface="Calibri" pitchFamily="34" charset="0"/>
                          <a:cs typeface="Calibri" pitchFamily="34" charset="0"/>
                        </a:rPr>
                        <a:t>D SUNITA</a:t>
                      </a:r>
                      <a:endParaRPr lang="en-US" sz="3600" b="1" baseline="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C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</a:t>
                      </a: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D SUNITA</a:t>
                      </a:r>
                      <a:endParaRPr lang="en-US" sz="3600" b="1" baseline="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D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V. LAKSHMI </a:t>
                      </a:r>
                      <a:endParaRPr kumimoji="0" lang="en-US" sz="36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E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V. LAKSHMI </a:t>
                      </a:r>
                      <a:endParaRPr kumimoji="0" lang="en-US" sz="36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F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V. LAKSHMI </a:t>
                      </a:r>
                      <a:endParaRPr kumimoji="0" lang="en-US" sz="36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VI - HINDI </a:t>
            </a:r>
            <a:r>
              <a:rPr lang="en-US" sz="4400" b="1" u="sng" spc="-100" dirty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TEACHERS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00100" y="1142984"/>
          <a:ext cx="7239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725"/>
                <a:gridCol w="52482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CLASS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HINDI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SUDHA RAI</a:t>
                      </a:r>
                      <a:endParaRPr kumimoji="0" lang="en-US" sz="36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B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SUDHA RAI</a:t>
                      </a:r>
                      <a:endParaRPr kumimoji="0" lang="en-US" sz="36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C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SUDHA RAI</a:t>
                      </a:r>
                      <a:endParaRPr kumimoji="0" lang="en-US" sz="36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D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SUDHA RAI</a:t>
                      </a:r>
                      <a:endParaRPr kumimoji="0" lang="en-US" sz="36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E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RAJBALA </a:t>
                      </a:r>
                      <a:endParaRPr kumimoji="0" lang="en-US" sz="36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F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</a:t>
                      </a: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URMILA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 VI - SANSKRIT </a:t>
            </a:r>
            <a:r>
              <a:rPr lang="en-US" sz="4400" b="1" u="sng" spc="-100" dirty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TEACHERS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57224" y="2500306"/>
          <a:ext cx="7858180" cy="1593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5286412"/>
              </a:tblGrid>
              <a:tr h="51364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3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CLASS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3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SANSKRIT</a:t>
                      </a:r>
                      <a:endParaRPr kumimoji="0" lang="en-US" sz="3600" b="1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3911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3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VI</a:t>
                      </a:r>
                      <a:endParaRPr kumimoji="0" lang="en-US" sz="36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RAJBALA </a:t>
                      </a:r>
                      <a:endParaRPr kumimoji="0" lang="en-US" sz="36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 VI - MATHS </a:t>
            </a:r>
            <a:r>
              <a:rPr lang="en-US" sz="4400" b="1" u="sng" spc="-100" dirty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TEACHERS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00100" y="1142984"/>
          <a:ext cx="7239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725"/>
                <a:gridCol w="52482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CLASS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MATHEMATICS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SHEEMA KHAN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B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smtClean="0">
                          <a:latin typeface="Calibri" pitchFamily="34" charset="0"/>
                          <a:cs typeface="Calibri" pitchFamily="34" charset="0"/>
                        </a:rPr>
                        <a:t>MR. </a:t>
                      </a:r>
                      <a:r>
                        <a:rPr lang="en-US" sz="3600" b="1" baseline="0" smtClean="0">
                          <a:latin typeface="Calibri" pitchFamily="34" charset="0"/>
                          <a:cs typeface="Calibri" pitchFamily="34" charset="0"/>
                        </a:rPr>
                        <a:t>VEERA BABU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C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SHEEMA KHAN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D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MR. </a:t>
                      </a: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VEERA BABU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E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MR. </a:t>
                      </a: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VEERA BABU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F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SHEEMA KHAN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 VI - SCIENCE </a:t>
            </a:r>
            <a:r>
              <a:rPr lang="en-US" sz="4400" b="1" u="sng" spc="-100" dirty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TEACHERS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14348" y="1142984"/>
          <a:ext cx="8001056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0291"/>
                <a:gridCol w="58007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CLASS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none" spc="-100" dirty="0" smtClean="0">
                          <a:ln/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SCIENCE</a:t>
                      </a:r>
                      <a:endParaRPr lang="en-US" sz="3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baseline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 CH. SOWJANYA</a:t>
                      </a:r>
                      <a:endParaRPr kumimoji="0" lang="en-US" sz="3600" b="1" kern="1200" baseline="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B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 CH. SOWJANYA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C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MR.  LAXMAN RAO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D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baseline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MR.  LAXMAN RAO</a:t>
                      </a:r>
                      <a:endParaRPr kumimoji="0" lang="en-US" sz="3600" b="1" kern="1200" baseline="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E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baseline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MR.  LAXMAN RAO</a:t>
                      </a:r>
                      <a:endParaRPr kumimoji="0" lang="en-US" sz="3600" b="1" kern="1200" baseline="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 – F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MR.  LAXMAN RAO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TS010286717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oncours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TS010286717</Template>
  <TotalTime>12545</TotalTime>
  <Words>766</Words>
  <Application>Microsoft Office PowerPoint</Application>
  <PresentationFormat>On-screen Show (4:3)</PresentationFormat>
  <Paragraphs>192</Paragraphs>
  <Slides>26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TS010286717</vt:lpstr>
      <vt:lpstr>White with Courier font for code slides</vt:lpstr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Company>Navy Children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LAPTOP</dc:creator>
  <cp:lastModifiedBy>sr-sec-ladies-1</cp:lastModifiedBy>
  <cp:revision>1388</cp:revision>
  <dcterms:created xsi:type="dcterms:W3CDTF">2012-02-23T17:02:05Z</dcterms:created>
  <dcterms:modified xsi:type="dcterms:W3CDTF">2019-04-15T08:25:51Z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