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713" r:id="rId4"/>
  </p:sldMasterIdLst>
  <p:notesMasterIdLst>
    <p:notesMasterId r:id="rId39"/>
  </p:notesMasterIdLst>
  <p:handoutMasterIdLst>
    <p:handoutMasterId r:id="rId40"/>
  </p:handoutMasterIdLst>
  <p:sldIdLst>
    <p:sldId id="949" r:id="rId5"/>
    <p:sldId id="950" r:id="rId6"/>
    <p:sldId id="951" r:id="rId7"/>
    <p:sldId id="952" r:id="rId8"/>
    <p:sldId id="953" r:id="rId9"/>
    <p:sldId id="954" r:id="rId10"/>
    <p:sldId id="956" r:id="rId11"/>
    <p:sldId id="957" r:id="rId12"/>
    <p:sldId id="958" r:id="rId13"/>
    <p:sldId id="959" r:id="rId14"/>
    <p:sldId id="960" r:id="rId15"/>
    <p:sldId id="961" r:id="rId16"/>
    <p:sldId id="962" r:id="rId17"/>
    <p:sldId id="963" r:id="rId18"/>
    <p:sldId id="964" r:id="rId19"/>
    <p:sldId id="965" r:id="rId20"/>
    <p:sldId id="966" r:id="rId21"/>
    <p:sldId id="967" r:id="rId22"/>
    <p:sldId id="968" r:id="rId23"/>
    <p:sldId id="969" r:id="rId24"/>
    <p:sldId id="970" r:id="rId25"/>
    <p:sldId id="971" r:id="rId26"/>
    <p:sldId id="972" r:id="rId27"/>
    <p:sldId id="973" r:id="rId28"/>
    <p:sldId id="974" r:id="rId29"/>
    <p:sldId id="975" r:id="rId30"/>
    <p:sldId id="976" r:id="rId31"/>
    <p:sldId id="977" r:id="rId32"/>
    <p:sldId id="978" r:id="rId33"/>
    <p:sldId id="979" r:id="rId34"/>
    <p:sldId id="980" r:id="rId35"/>
    <p:sldId id="981" r:id="rId36"/>
    <p:sldId id="982" r:id="rId37"/>
    <p:sldId id="983" r:id="rId3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E6C"/>
    <a:srgbClr val="FFFFFF"/>
    <a:srgbClr val="FF99CC"/>
    <a:srgbClr val="FFFFCC"/>
    <a:srgbClr val="3497AE"/>
    <a:srgbClr val="69A6FF"/>
    <a:srgbClr val="0066FF"/>
    <a:srgbClr val="00FF00"/>
    <a:srgbClr val="CC6600"/>
    <a:srgbClr val="D7BC5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7603" autoAdjust="0"/>
    <p:restoredTop sz="91756" autoAdjust="0"/>
  </p:normalViewPr>
  <p:slideViewPr>
    <p:cSldViewPr>
      <p:cViewPr>
        <p:scale>
          <a:sx n="68" d="100"/>
          <a:sy n="68" d="100"/>
        </p:scale>
        <p:origin x="-11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76" y="-90"/>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DC999D8D-0CB5-4042-9131-F924A0812D5F}" type="datetimeFigureOut">
              <a:rPr lang="en-US" smtClean="0"/>
              <a:pPr/>
              <a:t>3/19/2019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9E2E8B6-C758-4A04-9585-AED4B24B8B06}" type="slidenum">
              <a:rPr lang="en-US" smtClean="0"/>
              <a:pPr/>
              <a:t>‹#›</a:t>
            </a:fld>
            <a:endParaRPr lang="en-US"/>
          </a:p>
        </p:txBody>
      </p:sp>
    </p:spTree>
    <p:extLst>
      <p:ext uri="{BB962C8B-B14F-4D97-AF65-F5344CB8AC3E}">
        <p14:creationId xmlns="" xmlns:p14="http://schemas.microsoft.com/office/powerpoint/2010/main" val="1802132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CEDCA30-2ED5-41C4-A072-F195EC56C9D7}" type="datetimeFigureOut">
              <a:rPr lang="en-US" smtClean="0"/>
              <a:pPr/>
              <a:t>3/19/2019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3E7E218-9473-4E4E-BA13-22C19D998763}" type="slidenum">
              <a:rPr lang="en-US" smtClean="0"/>
              <a:pPr/>
              <a:t>‹#›</a:t>
            </a:fld>
            <a:endParaRPr lang="en-US"/>
          </a:p>
        </p:txBody>
      </p:sp>
    </p:spTree>
    <p:extLst>
      <p:ext uri="{BB962C8B-B14F-4D97-AF65-F5344CB8AC3E}">
        <p14:creationId xmlns="" xmlns:p14="http://schemas.microsoft.com/office/powerpoint/2010/main" val="1571065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1</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2</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3</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62E069-37D3-4D82-81B6-2F5FD399977A}" type="datetimeFigureOut">
              <a:rPr lang="en-US" smtClean="0"/>
              <a:pPr/>
              <a:t>3/19/2019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D62E069-37D3-4D82-81B6-2F5FD399977A}" type="datetimeFigureOut">
              <a:rPr lang="en-US" smtClean="0"/>
              <a:pPr/>
              <a:t>3/19/2019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D62E069-37D3-4D82-81B6-2F5FD399977A}" type="datetimeFigureOut">
              <a:rPr lang="en-US" smtClean="0"/>
              <a:pPr/>
              <a:t>3/19/2019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7C16303-3862-49EC-897F-A2243C201F0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6.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3E6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4" cstate="print"/>
          <a:stretch>
            <a:fillRect/>
          </a:stretch>
        </p:blipFill>
        <p:spPr>
          <a:xfrm>
            <a:off x="0" y="5435827"/>
            <a:ext cx="9144000" cy="1420586"/>
          </a:xfrm>
          <a:prstGeom prst="rect">
            <a:avLst/>
          </a:prstGeom>
        </p:spPr>
      </p:pic>
      <p:pic>
        <p:nvPicPr>
          <p:cNvPr id="5" name="Picture 11" descr="LOGO-final"/>
          <p:cNvPicPr>
            <a:picLocks noChangeAspect="1" noChangeArrowheads="1"/>
          </p:cNvPicPr>
          <p:nvPr/>
        </p:nvPicPr>
        <p:blipFill>
          <a:blip r:embed="rId15" cstate="print">
            <a:clrChange>
              <a:clrFrom>
                <a:srgbClr val="FFFFFF"/>
              </a:clrFrom>
              <a:clrTo>
                <a:srgbClr val="FFFFFF">
                  <a:alpha val="0"/>
                </a:srgbClr>
              </a:clrTo>
            </a:clrChange>
            <a:lum bright="20000" contrast="-20000"/>
          </a:blip>
          <a:srcRect/>
          <a:stretch>
            <a:fillRect/>
          </a:stretch>
        </p:blipFill>
        <p:spPr bwMode="auto">
          <a:xfrm>
            <a:off x="8486909" y="5903455"/>
            <a:ext cx="657091" cy="954545"/>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6" name="TextBox 5"/>
          <p:cNvSpPr txBox="1"/>
          <p:nvPr/>
        </p:nvSpPr>
        <p:spPr>
          <a:xfrm>
            <a:off x="5638800" y="6581001"/>
            <a:ext cx="2971800" cy="276999"/>
          </a:xfrm>
          <a:prstGeom prst="rect">
            <a:avLst/>
          </a:prstGeom>
          <a:noFill/>
        </p:spPr>
        <p:txBody>
          <a:bodyPr wrap="square" rtlCol="0">
            <a:spAutoFit/>
          </a:bodyPr>
          <a:lstStyle/>
          <a:p>
            <a:r>
              <a:rPr lang="en-US" sz="1200" b="1" dirty="0" smtClean="0">
                <a:solidFill>
                  <a:schemeClr val="tx1">
                    <a:lumMod val="75000"/>
                  </a:schemeClr>
                </a:solidFill>
              </a:rPr>
              <a:t>NAVY CHILDREN SCHOOL, VISAKHAPATNAM</a:t>
            </a:r>
            <a:endParaRPr lang="en-US" sz="1200" b="1" dirty="0">
              <a:solidFill>
                <a:schemeClr val="tx1">
                  <a:lumMod val="75000"/>
                </a:schemeClr>
              </a:solidFill>
            </a:endParaRPr>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spd="slow">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3E6C"/>
        </a:soli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Lst>
  <p:transition spd="slow">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3E6C"/>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3/19/2019</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spd="slow">
    <p:fad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9"/>
          <p:cNvSpPr txBox="1">
            <a:spLocks noChangeArrowheads="1"/>
          </p:cNvSpPr>
          <p:nvPr/>
        </p:nvSpPr>
        <p:spPr bwMode="auto">
          <a:xfrm>
            <a:off x="152400" y="990600"/>
            <a:ext cx="8610600" cy="4524315"/>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IN"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rPr>
              <a:t>“ EDUCATION IS THE ABILITY TO LISTEN TO ALMOST ANYTHING WITHOUT LOSING YOUR TEMPER OR YOUR </a:t>
            </a:r>
          </a:p>
          <a:p>
            <a:pPr lvl="0" algn="ctr">
              <a:defRPr/>
            </a:pPr>
            <a:r>
              <a:rPr lang="en-IN"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rPr>
              <a:t>    SELF-CONFIDENCE ”</a:t>
            </a:r>
            <a:endParaRPr lang="en-US" sz="4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57430"/>
            <a:ext cx="9144000" cy="175432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5400" b="1" dirty="0" smtClean="0">
                <a:solidFill>
                  <a:schemeClr val="bg1"/>
                </a:solidFill>
                <a:latin typeface="Calibri" pitchFamily="34" charset="0"/>
                <a:cs typeface="Calibri" pitchFamily="34" charset="0"/>
              </a:rPr>
              <a:t>Classes will be conducted  till 10</a:t>
            </a:r>
            <a:r>
              <a:rPr lang="en-US" sz="5400" b="1" baseline="30000" dirty="0" smtClean="0">
                <a:solidFill>
                  <a:schemeClr val="bg1"/>
                </a:solidFill>
                <a:latin typeface="Calibri" pitchFamily="34" charset="0"/>
                <a:cs typeface="Calibri" pitchFamily="34" charset="0"/>
              </a:rPr>
              <a:t>th</a:t>
            </a:r>
            <a:r>
              <a:rPr lang="en-US" sz="5400" b="1" dirty="0" smtClean="0">
                <a:solidFill>
                  <a:schemeClr val="bg1"/>
                </a:solidFill>
                <a:latin typeface="Calibri" pitchFamily="34" charset="0"/>
                <a:cs typeface="Calibri" pitchFamily="34" charset="0"/>
              </a:rPr>
              <a:t> May 2019 </a:t>
            </a:r>
            <a:endParaRPr lang="en-US" sz="5400" b="1" dirty="0">
              <a:solidFill>
                <a:schemeClr val="bg1"/>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1143000" y="1447800"/>
            <a:ext cx="69342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4400" b="1" u="sng" dirty="0" smtClean="0">
                <a:solidFill>
                  <a:srgbClr val="FFFF00"/>
                </a:solidFill>
                <a:latin typeface="Arial" pitchFamily="34" charset="0"/>
                <a:ea typeface="Times New Roman" pitchFamily="18" charset="0"/>
                <a:cs typeface="Arial" pitchFamily="34" charset="0"/>
              </a:rPr>
              <a:t>REMODELLED ASSESSMENT STRUCTURE</a:t>
            </a:r>
          </a:p>
          <a:p>
            <a:pPr marL="0" marR="0" lvl="0" indent="0" algn="ctr" defTabSz="914400" rtl="0" eaLnBrk="0" fontAlgn="base" latinLnBrk="0" hangingPunct="0">
              <a:lnSpc>
                <a:spcPct val="100000"/>
              </a:lnSpc>
              <a:spcBef>
                <a:spcPct val="0"/>
              </a:spcBef>
              <a:spcAft>
                <a:spcPct val="0"/>
              </a:spcAft>
              <a:buClrTx/>
              <a:buSzTx/>
              <a:buFontTx/>
              <a:buNone/>
              <a:tabLst/>
            </a:pPr>
            <a:r>
              <a:rPr lang="en-US" sz="4400" b="1" u="sng" dirty="0" smtClean="0">
                <a:solidFill>
                  <a:srgbClr val="FFFF00"/>
                </a:solidFill>
                <a:latin typeface="Arial" pitchFamily="34" charset="0"/>
                <a:ea typeface="Times New Roman" pitchFamily="18" charset="0"/>
                <a:cs typeface="Arial" pitchFamily="34" charset="0"/>
              </a:rPr>
              <a:t>FOR THE ACADEMIC YEAR 2019-20</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8382000" cy="5970865"/>
          </a:xfrm>
          <a:prstGeom prst="rect">
            <a:avLst/>
          </a:prstGeom>
          <a:solidFill>
            <a:srgbClr val="003E6C"/>
          </a:solidFill>
        </p:spPr>
        <p:txBody>
          <a:bodyPr wrap="square">
            <a:spAutoFit/>
          </a:bodyPr>
          <a:lstStyle/>
          <a:p>
            <a:pPr>
              <a:buFont typeface="Wingdings" pitchFamily="2" charset="2"/>
              <a:buChar char="Ø"/>
            </a:pPr>
            <a:r>
              <a:rPr lang="en-US" sz="2800" b="1" dirty="0" smtClean="0">
                <a:solidFill>
                  <a:srgbClr val="FFFF00"/>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INTERNAL ASSESSMENT</a:t>
            </a:r>
            <a:r>
              <a:rPr lang="en-US" sz="2800" b="1" dirty="0" smtClean="0">
                <a:solidFill>
                  <a:srgbClr val="FFFF00"/>
                </a:solidFill>
                <a:latin typeface="Arial" pitchFamily="34" charset="0"/>
                <a:cs typeface="Arial" pitchFamily="34" charset="0"/>
              </a:rPr>
              <a:t>  </a:t>
            </a:r>
            <a:r>
              <a:rPr lang="en-US" sz="2800" b="1" dirty="0" smtClean="0">
                <a:solidFill>
                  <a:srgbClr val="FFFFFF"/>
                </a:solidFill>
                <a:latin typeface="Arial" pitchFamily="34" charset="0"/>
                <a:cs typeface="Arial" pitchFamily="34" charset="0"/>
              </a:rPr>
              <a:t>(20 MARKS) </a:t>
            </a:r>
          </a:p>
          <a:p>
            <a:endParaRPr lang="en-US" b="1" dirty="0" smtClean="0">
              <a:solidFill>
                <a:srgbClr val="FFFFFF"/>
              </a:solidFill>
              <a:latin typeface="Arial" pitchFamily="34" charset="0"/>
              <a:cs typeface="Arial" pitchFamily="34" charset="0"/>
            </a:endParaRP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Periodic Test - 10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 Portfolio       -5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Subject Enrichment - 5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 student has to secure 33% out of overall 20 marks earmarked in each subject</a:t>
            </a:r>
          </a:p>
          <a:p>
            <a:endParaRPr lang="en-US" sz="2400" b="1" dirty="0" smtClean="0">
              <a:solidFill>
                <a:srgbClr val="FFFFFF"/>
              </a:solidFill>
              <a:latin typeface="Arial" pitchFamily="34" charset="0"/>
              <a:cs typeface="Arial" pitchFamily="34" charset="0"/>
            </a:endParaRPr>
          </a:p>
          <a:p>
            <a:pPr>
              <a:buFont typeface="Wingdings" pitchFamily="2" charset="2"/>
              <a:buChar char="Ø"/>
            </a:pPr>
            <a:r>
              <a:rPr lang="en-US" sz="2800" b="1" dirty="0" smtClean="0">
                <a:solidFill>
                  <a:srgbClr val="FFFF00"/>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BOARD EXAM</a:t>
            </a:r>
            <a:r>
              <a:rPr lang="en-US" sz="2800" b="1" dirty="0" smtClean="0">
                <a:solidFill>
                  <a:srgbClr val="FFFF00"/>
                </a:solidFill>
                <a:latin typeface="Arial" pitchFamily="34" charset="0"/>
                <a:cs typeface="Arial" pitchFamily="34" charset="0"/>
              </a:rPr>
              <a:t> 	</a:t>
            </a:r>
            <a:r>
              <a:rPr lang="en-US" sz="2800" b="1" dirty="0" smtClean="0">
                <a:solidFill>
                  <a:srgbClr val="FFFFFF"/>
                </a:solidFill>
                <a:latin typeface="Arial" pitchFamily="34" charset="0"/>
                <a:cs typeface="Arial" pitchFamily="34" charset="0"/>
              </a:rPr>
              <a:t>student has to secure 33% 				(i.e. 27 marks) out of 80 				marks in each subject</a:t>
            </a:r>
            <a:endParaRPr lang="en-US" b="1" dirty="0" smtClean="0">
              <a:solidFill>
                <a:srgbClr val="FFFFFF"/>
              </a:solidFill>
              <a:latin typeface="Arial" pitchFamily="34" charset="0"/>
              <a:cs typeface="Arial" pitchFamily="34" charset="0"/>
            </a:endParaRPr>
          </a:p>
          <a:p>
            <a:pPr>
              <a:buFont typeface="Wingdings" pitchFamily="2" charset="2"/>
              <a:buChar char="Ø"/>
            </a:pPr>
            <a:endParaRPr lang="en-US" b="1" dirty="0">
              <a:solidFill>
                <a:srgbClr val="FFFFFF"/>
              </a:solidFill>
              <a:latin typeface="Arial" pitchFamily="34" charset="0"/>
              <a:cs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671691"/>
            <a:ext cx="8763000" cy="5632311"/>
          </a:xfrm>
          <a:prstGeom prst="rect">
            <a:avLst/>
          </a:prstGeom>
          <a:solidFill>
            <a:srgbClr val="003E6C"/>
          </a:solidFill>
        </p:spPr>
        <p:txBody>
          <a:bodyPr wrap="square" rtlCol="0">
            <a:spAutoFit/>
          </a:bodyPr>
          <a:lstStyle/>
          <a:p>
            <a:r>
              <a:rPr lang="en-US" sz="2000" b="1" u="sng" dirty="0" smtClean="0">
                <a:solidFill>
                  <a:srgbClr val="FFC000"/>
                </a:solidFill>
                <a:latin typeface="Arial" pitchFamily="34" charset="0"/>
                <a:cs typeface="Arial" pitchFamily="34" charset="0"/>
              </a:rPr>
              <a:t>Pre – mid test :</a:t>
            </a:r>
            <a:r>
              <a:rPr lang="en-US" sz="2000" b="1" dirty="0" smtClean="0">
                <a:solidFill>
                  <a:srgbClr val="FFFFFF"/>
                </a:solidFill>
                <a:latin typeface="Arial" pitchFamily="34" charset="0"/>
                <a:cs typeface="Arial" pitchFamily="34" charset="0"/>
              </a:rPr>
              <a:t>  	40 Marks (Month of July 2019)</a:t>
            </a:r>
          </a:p>
          <a:p>
            <a:r>
              <a:rPr lang="en-US" sz="2000" b="1" dirty="0" smtClean="0">
                <a:solidFill>
                  <a:srgbClr val="FFFFFF"/>
                </a:solidFill>
                <a:latin typeface="Arial" pitchFamily="34" charset="0"/>
                <a:cs typeface="Arial" pitchFamily="34" charset="0"/>
              </a:rPr>
              <a:t>			</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Mid term test  :</a:t>
            </a:r>
            <a:r>
              <a:rPr lang="en-US" sz="2000" b="1" dirty="0" smtClean="0">
                <a:solidFill>
                  <a:srgbClr val="FFFFFF"/>
                </a:solidFill>
                <a:latin typeface="Arial" pitchFamily="34" charset="0"/>
                <a:cs typeface="Arial" pitchFamily="34" charset="0"/>
              </a:rPr>
              <a:t> 	80 marks(Month of Sep/Oct 2019)                                 							</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Post mid test :</a:t>
            </a:r>
            <a:r>
              <a:rPr lang="en-US" sz="2000" b="1" dirty="0" smtClean="0">
                <a:solidFill>
                  <a:srgbClr val="FFFFFF"/>
                </a:solidFill>
                <a:latin typeface="Arial" pitchFamily="34" charset="0"/>
                <a:cs typeface="Arial" pitchFamily="34" charset="0"/>
              </a:rPr>
              <a:t>   	40 Marks (Month of Nov 2019)</a:t>
            </a:r>
          </a:p>
          <a:p>
            <a:r>
              <a:rPr lang="en-US" sz="2000" b="1" dirty="0" smtClean="0">
                <a:solidFill>
                  <a:srgbClr val="FFFFFF"/>
                </a:solidFill>
                <a:latin typeface="Arial" pitchFamily="34" charset="0"/>
                <a:cs typeface="Arial" pitchFamily="34" charset="0"/>
              </a:rPr>
              <a:t>								</a:t>
            </a:r>
          </a:p>
          <a:p>
            <a:endParaRPr lang="en-US" sz="2000" b="1" u="sng" dirty="0" smtClean="0">
              <a:solidFill>
                <a:srgbClr val="FFC000"/>
              </a:solidFill>
              <a:latin typeface="Arial" pitchFamily="34" charset="0"/>
              <a:cs typeface="Arial" pitchFamily="34" charset="0"/>
            </a:endParaRPr>
          </a:p>
          <a:p>
            <a:r>
              <a:rPr lang="en-US" sz="2000" b="1" i="1" u="sng" dirty="0" smtClean="0">
                <a:solidFill>
                  <a:srgbClr val="FFFF00"/>
                </a:solidFill>
                <a:latin typeface="Arial" pitchFamily="34" charset="0"/>
                <a:cs typeface="Arial" pitchFamily="34" charset="0"/>
              </a:rPr>
              <a:t>Note:  Average of the best two tests will be taken for final marks submission out of 10 marks)</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Pre-Board – I :</a:t>
            </a:r>
            <a:r>
              <a:rPr lang="en-US" sz="2000" dirty="0" smtClean="0">
                <a:solidFill>
                  <a:srgbClr val="FFC000"/>
                </a:solidFill>
                <a:latin typeface="Arial" pitchFamily="34" charset="0"/>
                <a:cs typeface="Arial" pitchFamily="34" charset="0"/>
              </a:rPr>
              <a:t>	</a:t>
            </a:r>
            <a:r>
              <a:rPr lang="en-US" sz="2000" b="1" dirty="0" smtClean="0">
                <a:solidFill>
                  <a:srgbClr val="FFFFFF"/>
                </a:solidFill>
                <a:latin typeface="Arial" pitchFamily="34" charset="0"/>
                <a:cs typeface="Arial" pitchFamily="34" charset="0"/>
              </a:rPr>
              <a:t> 80 marks(Month of Dec 2019)</a:t>
            </a:r>
          </a:p>
          <a:p>
            <a:endParaRPr lang="en-US" sz="2000" b="1" u="sng" dirty="0" smtClean="0">
              <a:solidFill>
                <a:srgbClr val="FFC000"/>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Pre-Board – II (Common Pre-board):</a:t>
            </a:r>
            <a:r>
              <a:rPr lang="en-US" sz="2000" dirty="0" smtClean="0">
                <a:solidFill>
                  <a:srgbClr val="FFC000"/>
                </a:solidFill>
                <a:latin typeface="Arial" pitchFamily="34" charset="0"/>
                <a:cs typeface="Arial" pitchFamily="34" charset="0"/>
              </a:rPr>
              <a:t>	</a:t>
            </a:r>
            <a:r>
              <a:rPr lang="en-US" sz="2000" b="1" dirty="0" smtClean="0">
                <a:solidFill>
                  <a:srgbClr val="FFFFFF"/>
                </a:solidFill>
                <a:latin typeface="Arial" pitchFamily="34" charset="0"/>
                <a:cs typeface="Arial" pitchFamily="34" charset="0"/>
              </a:rPr>
              <a:t> 80 marks(Month of Jan 2020)</a:t>
            </a:r>
          </a:p>
          <a:p>
            <a:endParaRPr lang="en-US" sz="2000" b="1" u="sng" dirty="0" smtClean="0">
              <a:solidFill>
                <a:srgbClr val="FFC000"/>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Board Exam </a:t>
            </a:r>
            <a:r>
              <a:rPr lang="en-US" sz="2000" b="1" dirty="0" smtClean="0">
                <a:solidFill>
                  <a:srgbClr val="FFFFFF"/>
                </a:solidFill>
                <a:latin typeface="Arial" pitchFamily="34" charset="0"/>
                <a:cs typeface="Arial" pitchFamily="34" charset="0"/>
              </a:rPr>
              <a:t>- 80 marks </a:t>
            </a:r>
          </a:p>
          <a:p>
            <a:endParaRPr lang="en-US" sz="2000" b="1" dirty="0">
              <a:solidFill>
                <a:srgbClr val="FFFFFF"/>
              </a:solidFill>
              <a:latin typeface="Arial" pitchFamily="34" charset="0"/>
              <a:cs typeface="Arial" pitchFamily="34" charset="0"/>
            </a:endParaRPr>
          </a:p>
        </p:txBody>
      </p:sp>
      <p:sp>
        <p:nvSpPr>
          <p:cNvPr id="4" name="Rectangle 3"/>
          <p:cNvSpPr/>
          <p:nvPr/>
        </p:nvSpPr>
        <p:spPr>
          <a:xfrm>
            <a:off x="1333500" y="0"/>
            <a:ext cx="6477000" cy="646331"/>
          </a:xfrm>
          <a:prstGeom prst="rect">
            <a:avLst/>
          </a:prstGeom>
        </p:spPr>
        <p:txBody>
          <a:bodyPr wrap="square">
            <a:spAutoFit/>
          </a:bodyPr>
          <a:lstStyle/>
          <a:p>
            <a:pPr algn="ctr"/>
            <a:r>
              <a:rPr lang="en-US" sz="3600" b="1" u="sng" dirty="0" smtClean="0">
                <a:solidFill>
                  <a:srgbClr val="FFFFFF"/>
                </a:solidFill>
                <a:latin typeface="Arial" pitchFamily="34" charset="0"/>
                <a:cs typeface="Arial" pitchFamily="34" charset="0"/>
              </a:rPr>
              <a:t>ASSESSMENT  PATTERN</a:t>
            </a: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l="30198" r="30820" b="58008"/>
          <a:stretch>
            <a:fillRect/>
          </a:stretch>
        </p:blipFill>
        <p:spPr bwMode="auto">
          <a:xfrm>
            <a:off x="71406" y="642942"/>
            <a:ext cx="8964669" cy="5429264"/>
          </a:xfrm>
          <a:prstGeom prst="rect">
            <a:avLst/>
          </a:prstGeom>
          <a:noFill/>
          <a:ln w="9525">
            <a:solidFill>
              <a:schemeClr val="tx1"/>
            </a:solidFill>
            <a:miter lim="800000"/>
            <a:headEnd/>
            <a:tailEnd/>
          </a:ln>
          <a:effectLst/>
        </p:spPr>
      </p:pic>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642910" y="271660"/>
            <a:ext cx="8001056" cy="6514902"/>
            <a:chOff x="642910" y="271660"/>
            <a:chExt cx="8001056" cy="6514902"/>
          </a:xfrm>
        </p:grpSpPr>
        <p:pic>
          <p:nvPicPr>
            <p:cNvPr id="1026" name="Picture 2"/>
            <p:cNvPicPr>
              <a:picLocks noChangeAspect="1" noChangeArrowheads="1"/>
            </p:cNvPicPr>
            <p:nvPr/>
          </p:nvPicPr>
          <p:blipFill>
            <a:blip r:embed="rId2"/>
            <a:srcRect l="33310" t="41992" r="31600" b="6250"/>
            <a:stretch>
              <a:fillRect/>
            </a:stretch>
          </p:blipFill>
          <p:spPr bwMode="auto">
            <a:xfrm>
              <a:off x="660379" y="271660"/>
              <a:ext cx="7983587" cy="5331678"/>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a:srcRect t="10138" b="23514"/>
            <a:stretch>
              <a:fillRect/>
            </a:stretch>
          </p:blipFill>
          <p:spPr bwMode="auto">
            <a:xfrm>
              <a:off x="642910" y="5415196"/>
              <a:ext cx="8001056" cy="1371366"/>
            </a:xfrm>
            <a:prstGeom prst="rect">
              <a:avLst/>
            </a:prstGeom>
            <a:noFill/>
            <a:ln w="9525">
              <a:noFill/>
              <a:miter lim="800000"/>
              <a:headEnd/>
              <a:tailEnd/>
            </a:ln>
            <a:effectLst/>
          </p:spPr>
        </p:pic>
      </p:gr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31969" t="23910" r="30555" b="24804"/>
          <a:stretch>
            <a:fillRect/>
          </a:stretch>
        </p:blipFill>
        <p:spPr bwMode="auto">
          <a:xfrm>
            <a:off x="357158" y="428604"/>
            <a:ext cx="8572560" cy="5913792"/>
          </a:xfrm>
          <a:prstGeom prst="rect">
            <a:avLst/>
          </a:prstGeom>
          <a:noFill/>
          <a:ln w="9525">
            <a:noFill/>
            <a:miter lim="800000"/>
            <a:headEnd/>
            <a:tailEnd/>
          </a:ln>
          <a:effectLst/>
        </p:spPr>
      </p:pic>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4524315"/>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two levels of Examination will be held in the subject of Mathematics in the Board examination for Class X in the year 2020 and the same shall not be applicable to the internal assessment in class X.</a:t>
            </a:r>
          </a:p>
          <a:p>
            <a:pPr marL="457200" lvl="0" indent="-457200" algn="just" eaLnBrk="0" fontAlgn="base" hangingPunct="0">
              <a:lnSpc>
                <a:spcPct val="150000"/>
              </a:lnSpc>
              <a:spcBef>
                <a:spcPct val="0"/>
              </a:spcBef>
              <a:spcAft>
                <a:spcPct val="0"/>
              </a:spcAft>
            </a:pPr>
            <a:endParaRPr lang="en-US" sz="3200" dirty="0" smtClean="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6001643"/>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First level would be the same as the existing one, and the other would be an easier level.</a:t>
            </a:r>
          </a:p>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nomenclature for the two Examinations will be; </a:t>
            </a:r>
            <a:r>
              <a:rPr lang="en-US" sz="3200" dirty="0" smtClean="0">
                <a:solidFill>
                  <a:srgbClr val="FFFF00"/>
                </a:solidFill>
                <a:latin typeface="Rockwell" pitchFamily="18" charset="0"/>
                <a:ea typeface="Times New Roman" pitchFamily="18" charset="0"/>
                <a:cs typeface="Times New Roman" pitchFamily="18" charset="0"/>
              </a:rPr>
              <a:t>Mathematics-Standard for the existing  level  of  examination</a:t>
            </a:r>
            <a:r>
              <a:rPr lang="en-US" sz="3200" dirty="0" smtClean="0">
                <a:solidFill>
                  <a:schemeClr val="bg1"/>
                </a:solidFill>
                <a:latin typeface="Rockwell" pitchFamily="18" charset="0"/>
                <a:ea typeface="Times New Roman" pitchFamily="18" charset="0"/>
                <a:cs typeface="Times New Roman" pitchFamily="18" charset="0"/>
              </a:rPr>
              <a:t>,  and  </a:t>
            </a:r>
            <a:r>
              <a:rPr lang="en-US" sz="3200" dirty="0" smtClean="0">
                <a:solidFill>
                  <a:srgbClr val="FFFF00"/>
                </a:solidFill>
                <a:latin typeface="Rockwell" pitchFamily="18" charset="0"/>
                <a:ea typeface="Times New Roman" pitchFamily="18" charset="0"/>
                <a:cs typeface="Times New Roman" pitchFamily="18" charset="0"/>
              </a:rPr>
              <a:t>Mathematics-Basic  for  the  easier  level  of examination</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syllabus, class room teaching and internal assessment for both the levels of examination would remain the same; so that the students get an opportunity to study the whole range of topics throughout the year and are able to decide upon the level of Board examination depending upon their aptitude and abilities</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OGO-final"/>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848100" y="4191000"/>
            <a:ext cx="1447800" cy="2286000"/>
          </a:xfrm>
          <a:prstGeom prst="rect">
            <a:avLst/>
          </a:prstGeom>
          <a:noFill/>
          <a:ln w="9525">
            <a:noFill/>
            <a:miter lim="800000"/>
            <a:headEnd/>
            <a:tailEnd/>
          </a:ln>
        </p:spPr>
      </p:pic>
      <p:sp>
        <p:nvSpPr>
          <p:cNvPr id="4099" name="WordArt 3"/>
          <p:cNvSpPr>
            <a:spLocks noChangeArrowheads="1" noChangeShapeType="1" noTextEdit="1"/>
          </p:cNvSpPr>
          <p:nvPr/>
        </p:nvSpPr>
        <p:spPr bwMode="auto">
          <a:xfrm>
            <a:off x="266700" y="228600"/>
            <a:ext cx="8610600" cy="685800"/>
          </a:xfrm>
          <a:prstGeom prst="rect">
            <a:avLst/>
          </a:prstGeom>
          <a:ln>
            <a:noFill/>
          </a:ln>
        </p:spPr>
        <p:txBody>
          <a:bodyPr wrap="none" fromWordArt="1">
            <a:prstTxWarp prst="textPlain">
              <a:avLst>
                <a:gd name="adj" fmla="val 50000"/>
              </a:avLst>
            </a:prstTxWarp>
          </a:bodyPr>
          <a:lstStyle/>
          <a:p>
            <a:pPr algn="ctr"/>
            <a:r>
              <a:rPr lang="en-US" sz="3600" kern="10" dirty="0">
                <a:ln w="9525">
                  <a:solidFill>
                    <a:srgbClr val="FFFF00"/>
                  </a:solidFill>
                  <a:round/>
                  <a:headEnd/>
                  <a:tailEnd/>
                </a:ln>
                <a:solidFill>
                  <a:schemeClr val="bg1"/>
                </a:solidFill>
                <a:effectLst>
                  <a:outerShdw blurRad="38100" dist="38100" dir="2700000" algn="tl">
                    <a:srgbClr val="000000">
                      <a:alpha val="43137"/>
                    </a:srgbClr>
                  </a:outerShdw>
                </a:effectLst>
                <a:latin typeface="Calibri" pitchFamily="34" charset="0"/>
                <a:cs typeface="Calibri" pitchFamily="34" charset="0"/>
              </a:rPr>
              <a:t>NAVY CHILDREN SCHOOL</a:t>
            </a:r>
          </a:p>
        </p:txBody>
      </p:sp>
      <p:sp>
        <p:nvSpPr>
          <p:cNvPr id="8" name="Text Box 9"/>
          <p:cNvSpPr txBox="1">
            <a:spLocks noChangeArrowheads="1"/>
          </p:cNvSpPr>
          <p:nvPr/>
        </p:nvSpPr>
        <p:spPr bwMode="auto">
          <a:xfrm>
            <a:off x="152400" y="1981200"/>
            <a:ext cx="8610600" cy="249299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u="sng" dirty="0" smtClean="0">
                <a:ln w="11430"/>
                <a:solidFill>
                  <a:schemeClr val="bg1"/>
                </a:solidFill>
                <a:effectLst>
                  <a:outerShdw blurRad="50800" dist="39000" dir="5460000" algn="tl">
                    <a:srgbClr val="000000">
                      <a:alpha val="38000"/>
                    </a:srgbClr>
                  </a:outerShdw>
                </a:effectLst>
              </a:rPr>
              <a:t>ORIENTATION</a:t>
            </a:r>
            <a:r>
              <a:rPr lang="en-US" sz="3600" b="1" u="sng" dirty="0" smtClean="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rPr>
              <a:t> </a:t>
            </a:r>
            <a:r>
              <a:rPr lang="en-US" sz="3600" b="1" u="sng" dirty="0" smtClean="0">
                <a:ln w="11430"/>
                <a:solidFill>
                  <a:schemeClr val="bg1"/>
                </a:solidFill>
                <a:effectLst>
                  <a:outerShdw blurRad="50800" dist="39000" dir="5460000" algn="tl">
                    <a:srgbClr val="000000">
                      <a:alpha val="38000"/>
                    </a:srgbClr>
                  </a:outerShdw>
                </a:effectLst>
              </a:rPr>
              <a:t>PROGRAMME </a:t>
            </a:r>
          </a:p>
          <a:p>
            <a:pPr lvl="0" algn="ctr">
              <a:lnSpc>
                <a:spcPct val="150000"/>
              </a:lnSpc>
              <a:defRPr/>
            </a:pPr>
            <a:r>
              <a:rPr lang="en-US" sz="3600" b="1" u="sng" dirty="0" smtClean="0">
                <a:ln w="11430"/>
                <a:solidFill>
                  <a:schemeClr val="bg1"/>
                </a:solidFill>
                <a:effectLst>
                  <a:outerShdw blurRad="38100" dist="38100" dir="2700000" algn="tl">
                    <a:srgbClr val="000000">
                      <a:alpha val="43137"/>
                    </a:srgbClr>
                  </a:outerShdw>
                </a:effectLst>
              </a:rPr>
              <a:t>Class X</a:t>
            </a:r>
          </a:p>
          <a:p>
            <a:pPr lvl="0" algn="ctr">
              <a:lnSpc>
                <a:spcPct val="150000"/>
              </a:lnSpc>
              <a:defRPr/>
            </a:pPr>
            <a:r>
              <a:rPr lang="en-US" sz="3200" b="1" dirty="0" smtClean="0">
                <a:ln w="11430"/>
                <a:solidFill>
                  <a:schemeClr val="bg1"/>
                </a:solidFill>
                <a:effectLst>
                  <a:outerShdw blurRad="38100" dist="38100" dir="2700000" algn="tl">
                    <a:srgbClr val="000000">
                      <a:alpha val="43137"/>
                    </a:srgbClr>
                  </a:outerShdw>
                </a:effectLst>
                <a:latin typeface="Agency FB" pitchFamily="34" charset="0"/>
              </a:rPr>
              <a:t>(2019-20)</a:t>
            </a:r>
            <a:endParaRPr lang="en-US" sz="3200" b="1" u="sng"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7" name="Text Box 9"/>
          <p:cNvSpPr txBox="1">
            <a:spLocks noChangeArrowheads="1"/>
          </p:cNvSpPr>
          <p:nvPr/>
        </p:nvSpPr>
        <p:spPr bwMode="auto">
          <a:xfrm>
            <a:off x="228600" y="1066800"/>
            <a:ext cx="8610600" cy="85408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50800" dist="39000" dir="5460000" algn="tl">
                    <a:srgbClr val="000000">
                      <a:alpha val="38000"/>
                    </a:srgbClr>
                  </a:outerShdw>
                </a:effectLst>
              </a:rPr>
              <a:t>NAUSENABAUGH, VISAKHAPATNAM</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4435510"/>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Standard level will be meant for students who wish to opt for Mathematics at Sr. Secondary level and the Basic level would be for students not keen to pursue Mathematics at higher levels</a:t>
            </a:r>
          </a:p>
          <a:p>
            <a:pPr lvl="1" indent="-457200" algn="just">
              <a:lnSpc>
                <a:spcPct val="150000"/>
              </a:lnSpc>
              <a:buFont typeface="Wingdings" pitchFamily="2" charset="2"/>
              <a:buChar char="§"/>
            </a:pPr>
            <a:endParaRPr lang="en-US" sz="3200" dirty="0" smtClean="0">
              <a:solidFill>
                <a:schemeClr val="bg1"/>
              </a:solidFill>
              <a:latin typeface="Rockwell" pitchFamily="18" charset="0"/>
              <a:ea typeface="Times New Roman" pitchFamily="18" charset="0"/>
              <a:cs typeface="Times New Roman" pitchFamily="18" charset="0"/>
            </a:endParaRP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3785652"/>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 student will have the right to choose between the two levels of Examination at the time of submission of List of Candidates (LOC) by the affiliated school to the Board online</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3696846"/>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In  case  student fails  at  any  level  of  Mathematics,  he/she  can  appear  at  the compartment examination as per norms of the Board according to the options Given below :</a:t>
            </a:r>
          </a:p>
        </p:txBody>
      </p:sp>
      <p:graphicFrame>
        <p:nvGraphicFramePr>
          <p:cNvPr id="8" name="Table 7"/>
          <p:cNvGraphicFramePr>
            <a:graphicFrameLocks noGrp="1"/>
          </p:cNvGraphicFramePr>
          <p:nvPr/>
        </p:nvGraphicFramePr>
        <p:xfrm>
          <a:off x="500034" y="4500569"/>
          <a:ext cx="8429684" cy="2143140"/>
        </p:xfrm>
        <a:graphic>
          <a:graphicData uri="http://schemas.openxmlformats.org/drawingml/2006/table">
            <a:tbl>
              <a:tblPr firstRow="1" bandRow="1">
                <a:tableStyleId>{5C22544A-7EE6-4342-B048-85BDC9FD1C3A}</a:tableStyleId>
              </a:tblPr>
              <a:tblGrid>
                <a:gridCol w="3476159"/>
                <a:gridCol w="4953525"/>
              </a:tblGrid>
              <a:tr h="569477">
                <a:tc>
                  <a:txBody>
                    <a:bodyPr/>
                    <a:lstStyle/>
                    <a:p>
                      <a:pPr algn="ctr"/>
                      <a:r>
                        <a:rPr lang="en-US" sz="2400" dirty="0" smtClean="0">
                          <a:solidFill>
                            <a:schemeClr val="tx1">
                              <a:lumMod val="95000"/>
                              <a:lumOff val="5000"/>
                            </a:schemeClr>
                          </a:solidFill>
                        </a:rPr>
                        <a:t>In case of failure in </a:t>
                      </a:r>
                      <a:endParaRPr lang="en-US" sz="2400" dirty="0">
                        <a:solidFill>
                          <a:schemeClr val="tx1">
                            <a:lumMod val="95000"/>
                            <a:lumOff val="5000"/>
                          </a:schemeClr>
                        </a:solidFill>
                      </a:endParaRPr>
                    </a:p>
                  </a:txBody>
                  <a:tcPr/>
                </a:tc>
                <a:tc>
                  <a:txBody>
                    <a:bodyPr/>
                    <a:lstStyle/>
                    <a:p>
                      <a:pPr algn="ctr"/>
                      <a:r>
                        <a:rPr lang="en-US" sz="2400" dirty="0" smtClean="0">
                          <a:solidFill>
                            <a:schemeClr val="tx1">
                              <a:lumMod val="95000"/>
                              <a:lumOff val="5000"/>
                            </a:schemeClr>
                          </a:solidFill>
                        </a:rPr>
                        <a:t>Compartment options</a:t>
                      </a:r>
                      <a:endParaRPr lang="en-US" sz="2400" dirty="0">
                        <a:solidFill>
                          <a:schemeClr val="tx1">
                            <a:lumMod val="95000"/>
                            <a:lumOff val="5000"/>
                          </a:schemeClr>
                        </a:solidFill>
                      </a:endParaRPr>
                    </a:p>
                  </a:txBody>
                  <a:tcPr/>
                </a:tc>
              </a:tr>
              <a:tr h="569477">
                <a:tc>
                  <a:txBody>
                    <a:bodyPr/>
                    <a:lstStyle/>
                    <a:p>
                      <a:pPr algn="l"/>
                      <a:r>
                        <a:rPr lang="en-US" sz="2400" dirty="0" smtClean="0"/>
                        <a:t>Mathematics-Basic</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Mathematics-Basic</a:t>
                      </a:r>
                    </a:p>
                  </a:txBody>
                  <a:tcPr/>
                </a:tc>
              </a:tr>
              <a:tr h="1004186">
                <a:tc>
                  <a:txBody>
                    <a:bodyPr/>
                    <a:lstStyle/>
                    <a:p>
                      <a:pPr algn="l"/>
                      <a:r>
                        <a:rPr lang="en-US" sz="2400" dirty="0" smtClean="0"/>
                        <a:t>Mathematics-Sta</a:t>
                      </a:r>
                      <a:r>
                        <a:rPr lang="en-US" sz="2400" baseline="0" dirty="0" smtClean="0"/>
                        <a:t>ndard</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Mathematics-Sta</a:t>
                      </a:r>
                      <a:r>
                        <a:rPr lang="en-US" sz="2400" baseline="0" dirty="0" smtClean="0"/>
                        <a:t>ndard</a:t>
                      </a:r>
                      <a:endParaRPr lang="en-US" sz="2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or Mathematics-Basic</a:t>
                      </a:r>
                    </a:p>
                  </a:txBody>
                  <a:tcPr/>
                </a:tc>
              </a:tr>
            </a:tbl>
          </a:graphicData>
        </a:graphic>
      </p:graphicFrame>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5262979"/>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 student who qualifies the Mathematics-Basic, shall be given an option to appear in Mathematics-Standard at the time of Compartment exams as per norms of the Board, in case he/she changes his/her mind to pursue Mathematics at Senior Secondary level.</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28600" y="381000"/>
            <a:ext cx="8762999" cy="581697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smtClean="0">
                <a:ln>
                  <a:noFill/>
                </a:ln>
                <a:solidFill>
                  <a:srgbClr val="FFFF00"/>
                </a:solidFill>
                <a:effectLst/>
                <a:latin typeface="Arial" pitchFamily="34" charset="0"/>
                <a:ea typeface="Times New Roman" pitchFamily="18" charset="0"/>
                <a:cs typeface="Arial" pitchFamily="34" charset="0"/>
              </a:rPr>
              <a:t>2.Co-scholastic Areas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These activities will be graded on a </a:t>
            </a:r>
            <a:r>
              <a:rPr kumimoji="0" lang="en-US" sz="2800" b="0"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5 - Points Grading Scale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 to </a:t>
            </a:r>
            <a:r>
              <a:rPr lang="en-US" sz="2800" dirty="0" smtClean="0">
                <a:solidFill>
                  <a:schemeClr val="bg1"/>
                </a:solidFill>
                <a:latin typeface="Arial" pitchFamily="34" charset="0"/>
                <a:ea typeface="Times New Roman" pitchFamily="18" charset="0"/>
                <a:cs typeface="Arial" pitchFamily="34" charset="0"/>
              </a:rPr>
              <a:t>E</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and will have no descriptive indicators. No up scaling of grades will be done.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 co-scholastic areas are as follows: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Work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Awarded by the concerned</a:t>
            </a:r>
            <a:r>
              <a:rPr kumimoji="0" lang="en-US" sz="2800" b="0"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teacher</a:t>
            </a:r>
            <a:endParaRPr kumimoji="0" lang="en-US" sz="28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Art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Awarded by the concerned </a:t>
            </a:r>
          </a:p>
          <a:p>
            <a:pPr marR="0" lvl="0" indent="225425"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teacher</a:t>
            </a:r>
            <a:endParaRPr kumimoji="0" lang="en-US" sz="28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Health &amp; physical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By the Physical</a:t>
            </a:r>
            <a:r>
              <a:rPr kumimoji="0" lang="en-US" sz="2800" b="0"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Education </a:t>
            </a:r>
            <a:r>
              <a:rPr lang="en-US" sz="2800" dirty="0" smtClean="0">
                <a:solidFill>
                  <a:schemeClr val="bg1"/>
                </a:solidFill>
                <a:latin typeface="Arial" pitchFamily="34" charset="0"/>
                <a:ea typeface="Times New Roman" pitchFamily="18" charset="0"/>
                <a:cs typeface="Arial" pitchFamily="34" charset="0"/>
              </a:rPr>
              <a:t>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eacher.</a:t>
            </a:r>
            <a:endParaRPr kumimoji="0" lang="en-US" sz="2800" b="0" i="0" u="none" strike="noStrike" cap="none" normalizeH="0" baseline="0" dirty="0" smtClean="0">
              <a:ln>
                <a:noFill/>
              </a:ln>
              <a:solidFill>
                <a:schemeClr val="bg1"/>
              </a:solidFill>
              <a:effectLst/>
              <a:latin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28600" y="155168"/>
            <a:ext cx="84582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500" b="1" i="0" u="sng" strike="noStrike" cap="none" normalizeH="0" baseline="0" dirty="0" smtClean="0">
                <a:ln>
                  <a:noFill/>
                </a:ln>
                <a:solidFill>
                  <a:srgbClr val="FFFF00"/>
                </a:solidFill>
                <a:effectLst/>
                <a:latin typeface="Arial" pitchFamily="34" charset="0"/>
                <a:ea typeface="Times New Roman" pitchFamily="18" charset="0"/>
                <a:cs typeface="Arial" pitchFamily="34" charset="0"/>
              </a:rPr>
              <a:t>3.Discipline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5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en-US" sz="35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 students will also be assessed</a:t>
            </a:r>
            <a:r>
              <a:rPr kumimoji="0" lang="en-US" sz="3500" b="0" i="0" u="none" strike="noStrike" cap="none" normalizeH="0" dirty="0" smtClean="0">
                <a:ln>
                  <a:noFill/>
                </a:ln>
                <a:solidFill>
                  <a:schemeClr val="bg1"/>
                </a:solidFill>
                <a:effectLst/>
                <a:latin typeface="Arial" pitchFamily="34" charset="0"/>
                <a:ea typeface="Times New Roman" pitchFamily="18" charset="0"/>
                <a:cs typeface="Arial" pitchFamily="34" charset="0"/>
              </a:rPr>
              <a:t> for the discipline which will be based on the factors like attendance, sincerity, </a:t>
            </a:r>
            <a:r>
              <a:rPr kumimoji="0" lang="en-US" sz="3500" b="0" i="0" u="none" strike="noStrike" cap="none" normalizeH="0" dirty="0" err="1" smtClean="0">
                <a:ln>
                  <a:noFill/>
                </a:ln>
                <a:solidFill>
                  <a:schemeClr val="bg1"/>
                </a:solidFill>
                <a:effectLst/>
                <a:latin typeface="Arial" pitchFamily="34" charset="0"/>
                <a:ea typeface="Times New Roman" pitchFamily="18" charset="0"/>
                <a:cs typeface="Arial" pitchFamily="34" charset="0"/>
              </a:rPr>
              <a:t>behaviour</a:t>
            </a:r>
            <a:r>
              <a:rPr kumimoji="0" lang="en-US" sz="3500" b="0" i="0" u="none" strike="noStrike" cap="none" normalizeH="0" dirty="0" smtClean="0">
                <a:ln>
                  <a:noFill/>
                </a:ln>
                <a:solidFill>
                  <a:schemeClr val="bg1"/>
                </a:solidFill>
                <a:effectLst/>
                <a:latin typeface="Arial" pitchFamily="34" charset="0"/>
                <a:ea typeface="Times New Roman" pitchFamily="18" charset="0"/>
                <a:cs typeface="Arial" pitchFamily="34" charset="0"/>
              </a:rPr>
              <a:t>, values, tidiness, respectfulness for rules and regulations, attitude towards society, Nation and others. Grading on D</a:t>
            </a:r>
            <a:r>
              <a:rPr lang="en-US" sz="3500" dirty="0" smtClean="0">
                <a:solidFill>
                  <a:schemeClr val="bg1"/>
                </a:solidFill>
                <a:latin typeface="Arial" pitchFamily="34" charset="0"/>
                <a:ea typeface="Times New Roman" pitchFamily="18" charset="0"/>
                <a:cs typeface="Arial" pitchFamily="34" charset="0"/>
              </a:rPr>
              <a:t>iscipline will be done  on a 5-point grading scale</a:t>
            </a:r>
            <a:endParaRPr kumimoji="0" lang="en-US" sz="3500" b="1" i="0" u="none" strike="noStrike" cap="none" normalizeH="0" baseline="0" dirty="0" smtClean="0">
              <a:ln>
                <a:noFill/>
              </a:ln>
              <a:solidFill>
                <a:schemeClr val="bg1"/>
              </a:solidFill>
              <a:effectLst/>
              <a:latin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76200" y="1524000"/>
            <a:ext cx="8991600" cy="4154984"/>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93700" marR="0" lvl="0" indent="-338138"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Marks and Grades both will be awarded for Individual subjects.</a:t>
            </a:r>
          </a:p>
          <a:p>
            <a:pPr marL="393700" marR="0" lvl="0" indent="-338138" defTabSz="914400" rtl="0" eaLnBrk="1" fontAlgn="base" latinLnBrk="0" hangingPunct="1">
              <a:lnSpc>
                <a:spcPct val="100000"/>
              </a:lnSpc>
              <a:spcBef>
                <a:spcPct val="0"/>
              </a:spcBef>
              <a:spcAft>
                <a:spcPct val="0"/>
              </a:spcAft>
              <a:buClrTx/>
              <a:buSzTx/>
              <a:tabLst/>
            </a:pPr>
            <a:endPar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393700" marR="0" lvl="0" indent="-338138" defTabSz="914400" rtl="0" eaLnBrk="1" fontAlgn="base" latinLnBrk="0" hangingPunct="1">
              <a:lnSpc>
                <a:spcPct val="100000"/>
              </a:lnSpc>
              <a:spcBef>
                <a:spcPct val="0"/>
              </a:spcBef>
              <a:spcAft>
                <a:spcPct val="0"/>
              </a:spcAft>
              <a:buClrTx/>
              <a:buSzTx/>
              <a:buFont typeface="Wingdings" pitchFamily="2" charset="2"/>
              <a:buChar char="Ø"/>
              <a:tabLst/>
            </a:pPr>
            <a:r>
              <a:rPr lang="en-US" sz="4400" dirty="0" smtClean="0">
                <a:solidFill>
                  <a:schemeClr val="bg1"/>
                </a:solidFill>
                <a:latin typeface="Arial" pitchFamily="34" charset="0"/>
                <a:cs typeface="Arial" pitchFamily="34" charset="0"/>
              </a:rPr>
              <a:t> </a:t>
            </a:r>
            <a:r>
              <a:rPr lang="en-US" sz="4400" dirty="0" smtClean="0">
                <a:solidFill>
                  <a:schemeClr val="bg1"/>
                </a:solidFill>
                <a:latin typeface="Arial" pitchFamily="34" charset="0"/>
                <a:ea typeface="Times New Roman" pitchFamily="18" charset="0"/>
                <a:cs typeface="Arial" pitchFamily="34" charset="0"/>
              </a:rPr>
              <a:t>8-Point grading will be followed by the board. (A1, A2, B1, B2, C1, C2, D &amp; E(Failed) </a:t>
            </a:r>
          </a:p>
        </p:txBody>
      </p:sp>
      <p:sp>
        <p:nvSpPr>
          <p:cNvPr id="4" name="Text Box 2"/>
          <p:cNvSpPr txBox="1">
            <a:spLocks noChangeArrowheads="1"/>
          </p:cNvSpPr>
          <p:nvPr/>
        </p:nvSpPr>
        <p:spPr bwMode="auto">
          <a:xfrm>
            <a:off x="1562100" y="0"/>
            <a:ext cx="6019800" cy="1003031"/>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GRADING SCALE </a:t>
            </a:r>
            <a:endParaRPr lang="en-US" sz="4400" b="1" u="sng" spc="-100" dirty="0">
              <a:ln/>
              <a:solidFill>
                <a:srgbClr val="FFFF00"/>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00050" y="304800"/>
            <a:ext cx="8343900" cy="769441"/>
          </a:xfrm>
          <a:prstGeom prst="rect">
            <a:avLst/>
          </a:prstGeom>
          <a:solidFill>
            <a:srgbClr val="003E6C"/>
          </a:solidFill>
        </p:spPr>
        <p:txBody>
          <a:bodyPr wrap="square" rtlCol="0">
            <a:spAutoFit/>
          </a:bodyPr>
          <a:lstStyle/>
          <a:p>
            <a:pPr algn="ctr"/>
            <a:r>
              <a:rPr lang="en-US" sz="4400" b="1" u="sng" dirty="0" smtClean="0">
                <a:ln w="11430"/>
                <a:solidFill>
                  <a:srgbClr val="FFFF00"/>
                </a:solidFill>
                <a:effectLst>
                  <a:outerShdw blurRad="50800" dist="39000" dir="5460000" algn="tl">
                    <a:srgbClr val="000000">
                      <a:alpha val="38000"/>
                    </a:srgbClr>
                  </a:outerShdw>
                </a:effectLst>
                <a:latin typeface="+mj-lt"/>
                <a:cs typeface="AkrutiBngArvindUnicode" pitchFamily="2" charset="0"/>
              </a:rPr>
              <a:t>EXTRA CLASSES</a:t>
            </a:r>
            <a:endParaRPr lang="en-US" sz="3200" u="sng" dirty="0">
              <a:latin typeface="+mj-lt"/>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04800" y="1911100"/>
            <a:ext cx="8610600" cy="3373231"/>
          </a:xfrm>
          <a:prstGeom prst="rect">
            <a:avLst/>
          </a:prstGeom>
        </p:spPr>
        <p:txBody>
          <a:bodyPr wrap="square">
            <a:spAutoFit/>
          </a:bodyPr>
          <a:lstStyle/>
          <a:p>
            <a:pPr lvl="1" algn="just">
              <a:lnSpc>
                <a:spcPct val="130000"/>
              </a:lnSpc>
              <a:spcBef>
                <a:spcPts val="1200"/>
              </a:spcBef>
              <a:spcAft>
                <a:spcPts val="1800"/>
              </a:spcAft>
              <a:buFont typeface="Wingdings" pitchFamily="2" charset="2"/>
              <a:buChar char="q"/>
            </a:pPr>
            <a:r>
              <a:rPr lang="en-US" sz="3600" dirty="0" smtClean="0">
                <a:solidFill>
                  <a:srgbClr val="FFFFFF"/>
                </a:solidFill>
                <a:latin typeface="Bodoni MT" pitchFamily="18" charset="0"/>
              </a:rPr>
              <a:t> </a:t>
            </a:r>
            <a:r>
              <a:rPr lang="en-US" sz="3200" dirty="0" smtClean="0">
                <a:solidFill>
                  <a:srgbClr val="FFFFFF"/>
                </a:solidFill>
                <a:latin typeface="Rockwell" pitchFamily="18" charset="0"/>
              </a:rPr>
              <a:t>Apart from the extra classes conducted during summer vacation, School may also conduct extra classes whenever required with prior intimation to the students &amp; parents .</a:t>
            </a:r>
            <a:endParaRPr lang="en-US" sz="3600" dirty="0" smtClean="0">
              <a:solidFill>
                <a:srgbClr val="FFFFFF"/>
              </a:solidFill>
              <a:latin typeface="Rockwell" pitchFamily="18" charset="0"/>
            </a:endParaRPr>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0" y="381000"/>
            <a:ext cx="8763000" cy="584775"/>
          </a:xfrm>
          <a:prstGeom prst="rect">
            <a:avLst/>
          </a:prstGeom>
          <a:solidFill>
            <a:srgbClr val="003E6C"/>
          </a:solidFill>
        </p:spPr>
        <p:txBody>
          <a:bodyPr wrap="square" rtlCol="0">
            <a:spAutoFit/>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PARENT  TEACHER  INTERACTION</a:t>
            </a:r>
            <a:endParaRPr lang="en-US" sz="3200" u="sng" dirty="0">
              <a:latin typeface="Arial Black" pitchFamily="34"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76200" y="1866305"/>
            <a:ext cx="8382000" cy="4001095"/>
          </a:xfrm>
          <a:prstGeom prst="rect">
            <a:avLst/>
          </a:prstGeom>
        </p:spPr>
        <p:txBody>
          <a:bodyPr wrap="square">
            <a:spAutoFit/>
          </a:bodyPr>
          <a:lstStyle/>
          <a:p>
            <a:pPr marL="457200" indent="-457200" algn="just">
              <a:spcBef>
                <a:spcPts val="600"/>
              </a:spcBef>
              <a:spcAft>
                <a:spcPts val="1200"/>
              </a:spcAft>
              <a:buFont typeface="Arial" pitchFamily="34" charset="0"/>
              <a:buChar char="•"/>
            </a:pPr>
            <a:r>
              <a:rPr lang="en-US" sz="3200" dirty="0" smtClean="0">
                <a:solidFill>
                  <a:schemeClr val="bg1"/>
                </a:solidFill>
                <a:latin typeface="Rockwell" pitchFamily="18" charset="0"/>
              </a:rPr>
              <a:t>PTI meetings will be conducted </a:t>
            </a:r>
          </a:p>
          <a:p>
            <a:pPr marL="457200" indent="-457200" algn="just">
              <a:spcBef>
                <a:spcPts val="600"/>
              </a:spcBef>
              <a:spcAft>
                <a:spcPts val="1200"/>
              </a:spcAft>
            </a:pPr>
            <a:r>
              <a:rPr lang="en-US" sz="3200" dirty="0" smtClean="0">
                <a:solidFill>
                  <a:schemeClr val="bg1"/>
                </a:solidFill>
                <a:latin typeface="Rockwell" pitchFamily="18" charset="0"/>
              </a:rPr>
              <a:t>	according to school almanac  after every examination. </a:t>
            </a:r>
          </a:p>
          <a:p>
            <a:pPr marL="457200" indent="-457200" algn="just">
              <a:spcBef>
                <a:spcPts val="600"/>
              </a:spcBef>
              <a:spcAft>
                <a:spcPts val="1200"/>
              </a:spcAft>
              <a:buFont typeface="Arial" pitchFamily="34" charset="0"/>
              <a:buChar char="•"/>
            </a:pPr>
            <a:r>
              <a:rPr lang="en-US" sz="3200" dirty="0" smtClean="0">
                <a:solidFill>
                  <a:schemeClr val="bg1"/>
                </a:solidFill>
                <a:latin typeface="Rockwell" pitchFamily="18" charset="0"/>
              </a:rPr>
              <a:t>Irrespective of the above, parents must meet teachers on any working Wednesday (1400 hrs – 1500 hrs) with prior intimation to the teacher. </a:t>
            </a:r>
          </a:p>
        </p:txBody>
      </p:sp>
      <p:pic>
        <p:nvPicPr>
          <p:cNvPr id="4098" name="Picture 2" descr="C:\Users\Mukesh Bohra\Desktop\PPT\parent-teacher-meet.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315200" y="1143000"/>
            <a:ext cx="1459004" cy="16002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34012302"/>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609600"/>
            <a:ext cx="8534400" cy="6093976"/>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The students are instructed not to indulge in any of the following. If they do so, their names will be entered in the </a:t>
            </a:r>
            <a:r>
              <a:rPr lang="en-US" sz="3200" dirty="0" smtClean="0">
                <a:solidFill>
                  <a:schemeClr val="bg1"/>
                </a:solidFill>
                <a:latin typeface="Rockwell" pitchFamily="18" charset="0"/>
                <a:ea typeface="Times New Roman" pitchFamily="18" charset="0"/>
                <a:cs typeface="Times New Roman" pitchFamily="18" charset="0"/>
              </a:rPr>
              <a:t>Ind</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iscipline Register &amp; this will be informed to the parents on regular basis.</a:t>
            </a: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400" dirty="0" smtClean="0">
              <a:solidFill>
                <a:schemeClr val="bg1"/>
              </a:solidFill>
              <a:latin typeface="Rockwell"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ts val="1200"/>
              </a:spcBef>
              <a:spcAft>
                <a:spcPct val="0"/>
              </a:spcAft>
              <a:buClrTx/>
              <a:buSzTx/>
              <a:buFontTx/>
              <a:buNone/>
              <a:tabLst/>
            </a:pPr>
            <a:r>
              <a:rPr kumimoji="0" lang="en-US" sz="3200" b="1" i="1" u="sng"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The following tantamounts to Indiscipline</a:t>
            </a:r>
            <a:r>
              <a:rPr lang="en-US" sz="3200" b="1" u="sng" dirty="0" smtClean="0">
                <a:solidFill>
                  <a:schemeClr val="bg1"/>
                </a:solidFill>
                <a:latin typeface="Rockwell" pitchFamily="18" charset="0"/>
                <a:ea typeface="Times New Roman" pitchFamily="18" charset="0"/>
                <a:cs typeface="Times New Roman" pitchFamily="18" charset="0"/>
              </a:rPr>
              <a:t>;</a:t>
            </a:r>
          </a:p>
          <a:p>
            <a:pPr marL="0" marR="0" lvl="0" indent="457200" algn="just" defTabSz="914400" rtl="0" eaLnBrk="1" fontAlgn="base" latinLnBrk="0" hangingPunct="1">
              <a:lnSpc>
                <a:spcPct val="100000"/>
              </a:lnSpc>
              <a:spcBef>
                <a:spcPts val="1200"/>
              </a:spcBef>
              <a:spcAft>
                <a:spcPct val="0"/>
              </a:spcAft>
              <a:buClrTx/>
              <a:buSzTx/>
              <a:buFontTx/>
              <a:buNone/>
              <a:tabLst/>
            </a:pPr>
            <a:endParaRPr lang="en-US" sz="1600" b="1" u="sng" dirty="0" smtClean="0">
              <a:solidFill>
                <a:schemeClr val="bg1"/>
              </a:solidFill>
              <a:latin typeface="Rockwell" pitchFamily="18" charset="0"/>
              <a:ea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Teasing, ragging, abusing</a:t>
            </a:r>
            <a:r>
              <a:rPr kumimoji="0" lang="en-US" sz="3200" b="0" i="0" u="none" strike="noStrike" cap="none" normalizeH="0" dirty="0" smtClean="0">
                <a:ln>
                  <a:noFill/>
                </a:ln>
                <a:solidFill>
                  <a:schemeClr val="bg1"/>
                </a:solidFill>
                <a:effectLst/>
                <a:latin typeface="Rockwell" pitchFamily="18" charset="0"/>
                <a:ea typeface="Times New Roman" pitchFamily="18" charset="0"/>
                <a:cs typeface="Times New Roman" pitchFamily="18" charset="0"/>
              </a:rPr>
              <a:t> </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peer group (or) other   class students.</a:t>
            </a:r>
          </a:p>
          <a:p>
            <a:pPr marL="0" marR="0" lvl="0" indent="0" defTabSz="914400" rtl="0" eaLnBrk="0" fontAlgn="base" latinLnBrk="0" hangingPunct="0">
              <a:lnSpc>
                <a:spcPct val="100000"/>
              </a:lnSpc>
              <a:spcBef>
                <a:spcPts val="1200"/>
              </a:spcBef>
              <a:spcAft>
                <a:spcPct val="0"/>
              </a:spcAft>
              <a:buClrTx/>
              <a:buSzTx/>
              <a:tabLst/>
            </a:pPr>
            <a:r>
              <a:rPr lang="en-US" sz="3200" dirty="0" err="1" smtClean="0">
                <a:solidFill>
                  <a:srgbClr val="FFFF00"/>
                </a:solidFill>
                <a:latin typeface="Rockwell" pitchFamily="18" charset="0"/>
                <a:cs typeface="Times New Roman" pitchFamily="18" charset="0"/>
              </a:rPr>
              <a:t>Contd</a:t>
            </a:r>
            <a:r>
              <a:rPr lang="en-US" sz="3200" dirty="0" smtClean="0">
                <a:solidFill>
                  <a:srgbClr val="FFFF00"/>
                </a:solidFill>
                <a:latin typeface="Rockwell" pitchFamily="18" charset="0"/>
                <a:cs typeface="Times New Roman" pitchFamily="18" charset="0"/>
              </a:rPr>
              <a:t>…</a:t>
            </a:r>
            <a:endParaRPr kumimoji="0" lang="en-US" sz="3200" b="0" i="0" u="none" strike="noStrike" cap="none" normalizeH="0" baseline="0" dirty="0" smtClean="0">
              <a:ln>
                <a:noFill/>
              </a:ln>
              <a:solidFill>
                <a:srgbClr val="FFFF00"/>
              </a:solidFill>
              <a:effectLst/>
              <a:latin typeface="Rockwell" pitchFamily="18" charset="0"/>
            </a:endParaRPr>
          </a:p>
        </p:txBody>
      </p:sp>
      <p:pic>
        <p:nvPicPr>
          <p:cNvPr id="5122" name="Picture 2" descr="C:\Users\Mukesh Bohra\Desktop\PPT\discipline ppt.jpg"/>
          <p:cNvPicPr>
            <a:picLocks noChangeAspect="1" noChangeArrowheads="1"/>
          </p:cNvPicPr>
          <p:nvPr/>
        </p:nvPicPr>
        <p:blipFill rotWithShape="1">
          <a:blip r:embed="rId2">
            <a:extLst>
              <a:ext uri="{28A0092B-C50C-407E-A947-70E740481C1C}">
                <a14:useLocalDpi xmlns="" xmlns:a14="http://schemas.microsoft.com/office/drawing/2010/main" val="0"/>
              </a:ext>
            </a:extLst>
          </a:blip>
          <a:srcRect l="2253" t="7434" r="2253" b="8108"/>
          <a:stretch/>
        </p:blipFill>
        <p:spPr bwMode="auto">
          <a:xfrm>
            <a:off x="4953000" y="5555211"/>
            <a:ext cx="4002156" cy="1150389"/>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385589721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OGO-final"/>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81400" y="2971800"/>
            <a:ext cx="1447800" cy="2286000"/>
          </a:xfrm>
          <a:prstGeom prst="rect">
            <a:avLst/>
          </a:prstGeom>
          <a:noFill/>
          <a:ln w="9525">
            <a:noFill/>
            <a:miter lim="800000"/>
            <a:headEnd/>
            <a:tailEnd/>
          </a:ln>
        </p:spPr>
      </p:pic>
      <p:sp>
        <p:nvSpPr>
          <p:cNvPr id="8" name="Text Box 9"/>
          <p:cNvSpPr txBox="1">
            <a:spLocks noChangeArrowheads="1"/>
          </p:cNvSpPr>
          <p:nvPr/>
        </p:nvSpPr>
        <p:spPr bwMode="auto">
          <a:xfrm>
            <a:off x="152400" y="1981200"/>
            <a:ext cx="8610600" cy="92333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38100" dist="38100" dir="2700000" algn="tl">
                    <a:srgbClr val="000000">
                      <a:alpha val="43137"/>
                    </a:srgbClr>
                  </a:outerShdw>
                </a:effectLst>
              </a:rPr>
              <a:t>Class X </a:t>
            </a:r>
            <a:r>
              <a:rPr lang="en-US" sz="3200" b="1" dirty="0" smtClean="0">
                <a:ln w="11430"/>
                <a:solidFill>
                  <a:schemeClr val="bg1"/>
                </a:solidFill>
                <a:effectLst>
                  <a:outerShdw blurRad="38100" dist="38100" dir="2700000" algn="tl">
                    <a:srgbClr val="000000">
                      <a:alpha val="43137"/>
                    </a:srgbClr>
                  </a:outerShdw>
                </a:effectLst>
                <a:latin typeface="Agency FB" pitchFamily="34" charset="0"/>
              </a:rPr>
              <a:t>(2019-20)</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7" name="Text Box 9"/>
          <p:cNvSpPr txBox="1">
            <a:spLocks noChangeArrowheads="1"/>
          </p:cNvSpPr>
          <p:nvPr/>
        </p:nvSpPr>
        <p:spPr bwMode="auto">
          <a:xfrm>
            <a:off x="228600" y="1066800"/>
            <a:ext cx="8610600" cy="85408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50800" dist="39000" dir="5460000" algn="tl">
                    <a:srgbClr val="000000">
                      <a:alpha val="38000"/>
                    </a:srgbClr>
                  </a:outerShdw>
                </a:effectLst>
              </a:rPr>
              <a:t>NAUSENABAUGH</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6" name="TextBox 5"/>
          <p:cNvSpPr txBox="1"/>
          <p:nvPr/>
        </p:nvSpPr>
        <p:spPr>
          <a:xfrm>
            <a:off x="133350" y="228600"/>
            <a:ext cx="8877300" cy="584775"/>
          </a:xfrm>
          <a:prstGeom prst="rect">
            <a:avLst/>
          </a:prstGeom>
          <a:solidFill>
            <a:srgbClr val="003E6C"/>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CLASS TEACHERS</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endParaRPr>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609600"/>
            <a:ext cx="8534400" cy="5328062"/>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Habitual</a:t>
            </a:r>
            <a:r>
              <a:rPr kumimoji="0" lang="en-US" sz="3200" b="0" i="0" u="none" strike="noStrike" cap="none" normalizeH="0" dirty="0" smtClean="0">
                <a:ln>
                  <a:noFill/>
                </a:ln>
                <a:solidFill>
                  <a:schemeClr val="bg1"/>
                </a:solidFill>
                <a:effectLst/>
                <a:latin typeface="Rockwell" pitchFamily="18" charset="0"/>
                <a:ea typeface="Times New Roman" pitchFamily="18" charset="0"/>
                <a:cs typeface="Times New Roman" pitchFamily="18" charset="0"/>
              </a:rPr>
              <a:t> late c</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oming to school.</a:t>
            </a:r>
            <a:endParaRPr kumimoji="0" lang="en-US" sz="3200" b="0" i="0" u="none" strike="noStrike" cap="none" normalizeH="0" baseline="0" dirty="0" smtClean="0">
              <a:ln>
                <a:noFill/>
              </a:ln>
              <a:solidFill>
                <a:schemeClr val="bg1"/>
              </a:solidFill>
              <a:effectLst/>
              <a:latin typeface="Rockwell" pitchFamily="18" charset="0"/>
            </a:endParaRP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Intentional disturbance during the class. </a:t>
            </a:r>
            <a:endParaRPr kumimoji="0" lang="en-US" sz="3200" b="0" i="0" u="none" strike="noStrike" cap="none" normalizeH="0" baseline="0" dirty="0" smtClean="0">
              <a:ln>
                <a:noFill/>
              </a:ln>
              <a:solidFill>
                <a:schemeClr val="bg1"/>
              </a:solidFill>
              <a:effectLst/>
              <a:latin typeface="Rockwell" pitchFamily="18" charset="0"/>
            </a:endParaRP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Carrying electronic gadgets like mobiles, iPods, etc. &amp;  cash more than Rs.50/- (Without valid reason).</a:t>
            </a:r>
          </a:p>
          <a:p>
            <a:pPr marL="45720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Incomplete class work</a:t>
            </a:r>
            <a:r>
              <a:rPr lang="en-US" sz="3200" dirty="0" smtClean="0">
                <a:solidFill>
                  <a:schemeClr val="bg1"/>
                </a:solidFill>
                <a:latin typeface="Rockwell"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endParaRPr>
          </a:p>
          <a:p>
            <a:pPr marL="0" marR="0" lvl="0" indent="0" defTabSz="914400" rtl="0" eaLnBrk="0" fontAlgn="base" latinLnBrk="0" hangingPunct="0">
              <a:lnSpc>
                <a:spcPct val="150000"/>
              </a:lnSpc>
              <a:spcBef>
                <a:spcPts val="1200"/>
              </a:spcBef>
              <a:spcAft>
                <a:spcPct val="0"/>
              </a:spcAft>
              <a:buClrTx/>
              <a:buSzTx/>
              <a:tabLst/>
            </a:pPr>
            <a:r>
              <a:rPr lang="en-US" sz="3200" dirty="0" err="1" smtClean="0">
                <a:solidFill>
                  <a:srgbClr val="FFFF00"/>
                </a:solidFill>
                <a:latin typeface="Rockwell" pitchFamily="18" charset="0"/>
                <a:cs typeface="Times New Roman" pitchFamily="18" charset="0"/>
              </a:rPr>
              <a:t>Contd</a:t>
            </a:r>
            <a:r>
              <a:rPr lang="en-US" sz="3200" dirty="0" smtClean="0">
                <a:solidFill>
                  <a:srgbClr val="FFFF00"/>
                </a:solidFill>
                <a:latin typeface="Rockwell" pitchFamily="18" charset="0"/>
                <a:cs typeface="Times New Roman" pitchFamily="18" charset="0"/>
              </a:rPr>
              <a:t>…</a:t>
            </a:r>
            <a:endParaRPr kumimoji="0" lang="en-US" sz="3200" b="0" i="0" u="none" strike="noStrike" cap="none" normalizeH="0" baseline="0" dirty="0" smtClean="0">
              <a:ln>
                <a:noFill/>
              </a:ln>
              <a:solidFill>
                <a:srgbClr val="FFFF00"/>
              </a:solidFill>
              <a:effectLst/>
              <a:latin typeface="Rockwell" pitchFamily="18" charset="0"/>
            </a:endParaRPr>
          </a:p>
        </p:txBody>
      </p:sp>
      <p:pic>
        <p:nvPicPr>
          <p:cNvPr id="5122" name="Picture 2" descr="C:\Users\Mukesh Bohra\Desktop\PPT\discipline ppt.jpg"/>
          <p:cNvPicPr>
            <a:picLocks noChangeAspect="1" noChangeArrowheads="1"/>
          </p:cNvPicPr>
          <p:nvPr/>
        </p:nvPicPr>
        <p:blipFill rotWithShape="1">
          <a:blip r:embed="rId2">
            <a:extLst>
              <a:ext uri="{28A0092B-C50C-407E-A947-70E740481C1C}">
                <a14:useLocalDpi xmlns="" xmlns:a14="http://schemas.microsoft.com/office/drawing/2010/main" val="0"/>
              </a:ext>
            </a:extLst>
          </a:blip>
          <a:srcRect l="2253" t="7434" r="2253" b="8108"/>
          <a:stretch/>
        </p:blipFill>
        <p:spPr bwMode="auto">
          <a:xfrm>
            <a:off x="4760844" y="5486400"/>
            <a:ext cx="4002156" cy="1150389"/>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3855897214"/>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Arrogant </a:t>
            </a:r>
            <a:r>
              <a:rPr lang="en-US" sz="3200" dirty="0" err="1" smtClean="0">
                <a:solidFill>
                  <a:schemeClr val="bg1"/>
                </a:solidFill>
                <a:latin typeface="Rockwell" pitchFamily="18" charset="0"/>
                <a:ea typeface="Times New Roman" pitchFamily="18" charset="0"/>
                <a:cs typeface="Times New Roman" pitchFamily="18" charset="0"/>
              </a:rPr>
              <a:t>behaviour</a:t>
            </a:r>
            <a:r>
              <a:rPr lang="en-US" sz="3200" dirty="0" smtClean="0">
                <a:solidFill>
                  <a:schemeClr val="bg1"/>
                </a:solidFill>
                <a:latin typeface="Rockwell" pitchFamily="18" charset="0"/>
                <a:ea typeface="Times New Roman" pitchFamily="18" charset="0"/>
                <a:cs typeface="Times New Roman" pitchFamily="18" charset="0"/>
              </a:rPr>
              <a:t> </a:t>
            </a:r>
            <a:r>
              <a:rPr lang="en-US" sz="3200" dirty="0">
                <a:solidFill>
                  <a:schemeClr val="bg1"/>
                </a:solidFill>
                <a:latin typeface="Rockwell" pitchFamily="18" charset="0"/>
                <a:ea typeface="Times New Roman" pitchFamily="18" charset="0"/>
                <a:cs typeface="Times New Roman" pitchFamily="18" charset="0"/>
              </a:rPr>
              <a:t>with students or teachers.</a:t>
            </a:r>
          </a:p>
          <a:p>
            <a:pPr marL="457200" lvl="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Stealing of money, note books, text books etc from other students.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Coming late to the class after break / P.T. / from other classes.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Not being in time for the assembly.</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smtClean="0">
                <a:solidFill>
                  <a:schemeClr val="bg1"/>
                </a:solidFill>
                <a:latin typeface="Rockwell" pitchFamily="18" charset="0"/>
                <a:ea typeface="Times New Roman" pitchFamily="18" charset="0"/>
                <a:cs typeface="Times New Roman" pitchFamily="18" charset="0"/>
              </a:rPr>
              <a:t>Non </a:t>
            </a:r>
            <a:r>
              <a:rPr lang="en-US" sz="3200" dirty="0">
                <a:solidFill>
                  <a:schemeClr val="bg1"/>
                </a:solidFill>
                <a:latin typeface="Rockwell" pitchFamily="18" charset="0"/>
                <a:ea typeface="Times New Roman" pitchFamily="18" charset="0"/>
                <a:cs typeface="Times New Roman" pitchFamily="18" charset="0"/>
              </a:rPr>
              <a:t>adherence to the rules of dispersal</a:t>
            </a:r>
            <a:r>
              <a:rPr lang="en-US" sz="3200" dirty="0" smtClean="0">
                <a:solidFill>
                  <a:schemeClr val="bg1"/>
                </a:solidFill>
                <a:latin typeface="Rockwell" pitchFamily="18" charset="0"/>
                <a:ea typeface="Times New Roman" pitchFamily="18" charset="0"/>
                <a:cs typeface="Times New Roman" pitchFamily="18" charset="0"/>
              </a:rPr>
              <a:t>.</a:t>
            </a:r>
            <a:endParaRPr lang="en-US" sz="3200" dirty="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Arrogant </a:t>
            </a:r>
            <a:r>
              <a:rPr lang="en-US" sz="3200" dirty="0" err="1" smtClean="0">
                <a:solidFill>
                  <a:schemeClr val="bg1"/>
                </a:solidFill>
                <a:latin typeface="Rockwell" pitchFamily="18" charset="0"/>
                <a:ea typeface="Times New Roman" pitchFamily="18" charset="0"/>
                <a:cs typeface="Times New Roman" pitchFamily="18" charset="0"/>
              </a:rPr>
              <a:t>behaviour</a:t>
            </a:r>
            <a:r>
              <a:rPr lang="en-US" sz="3200" dirty="0" smtClean="0">
                <a:solidFill>
                  <a:schemeClr val="bg1"/>
                </a:solidFill>
                <a:latin typeface="Rockwell" pitchFamily="18" charset="0"/>
                <a:ea typeface="Times New Roman" pitchFamily="18" charset="0"/>
                <a:cs typeface="Times New Roman" pitchFamily="18" charset="0"/>
              </a:rPr>
              <a:t> </a:t>
            </a:r>
            <a:r>
              <a:rPr lang="en-US" sz="3200" dirty="0">
                <a:solidFill>
                  <a:schemeClr val="bg1"/>
                </a:solidFill>
                <a:latin typeface="Rockwell" pitchFamily="18" charset="0"/>
                <a:ea typeface="Times New Roman" pitchFamily="18" charset="0"/>
                <a:cs typeface="Times New Roman" pitchFamily="18" charset="0"/>
              </a:rPr>
              <a:t>with students or teachers.</a:t>
            </a:r>
          </a:p>
          <a:p>
            <a:pPr marL="457200" lvl="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Stealing of money, note books, text books etc from other students.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Coming late to the class after break / P.T. / from other classes.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Not being in time for the assembly.</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smtClean="0">
                <a:solidFill>
                  <a:schemeClr val="bg1"/>
                </a:solidFill>
                <a:latin typeface="Rockwell" pitchFamily="18" charset="0"/>
                <a:ea typeface="Times New Roman" pitchFamily="18" charset="0"/>
                <a:cs typeface="Times New Roman" pitchFamily="18" charset="0"/>
              </a:rPr>
              <a:t>Non </a:t>
            </a:r>
            <a:r>
              <a:rPr lang="en-US" sz="3200" dirty="0">
                <a:solidFill>
                  <a:schemeClr val="bg1"/>
                </a:solidFill>
                <a:latin typeface="Rockwell" pitchFamily="18" charset="0"/>
                <a:ea typeface="Times New Roman" pitchFamily="18" charset="0"/>
                <a:cs typeface="Times New Roman" pitchFamily="18" charset="0"/>
              </a:rPr>
              <a:t>adherence to the rules of dispersal</a:t>
            </a:r>
            <a:r>
              <a:rPr lang="en-US" sz="3200" dirty="0" smtClean="0">
                <a:solidFill>
                  <a:schemeClr val="bg1"/>
                </a:solidFill>
                <a:latin typeface="Rockwell" pitchFamily="18" charset="0"/>
                <a:ea typeface="Times New Roman" pitchFamily="18" charset="0"/>
                <a:cs typeface="Times New Roman" pitchFamily="18" charset="0"/>
              </a:rPr>
              <a:t>.</a:t>
            </a:r>
            <a:endParaRPr lang="en-US" sz="3200" dirty="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305341"/>
            <a:ext cx="9144000" cy="424731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N" sz="5400" b="1" u="sng" dirty="0" smtClean="0">
                <a:solidFill>
                  <a:srgbClr val="FFC000"/>
                </a:solidFill>
                <a:latin typeface="Calibri" pitchFamily="34" charset="0"/>
                <a:cs typeface="Calibri" pitchFamily="34" charset="0"/>
              </a:rPr>
              <a:t>NOTE</a:t>
            </a:r>
            <a:r>
              <a:rPr lang="en-IN" sz="5400" b="1" dirty="0" smtClean="0">
                <a:solidFill>
                  <a:srgbClr val="FFC000"/>
                </a:solidFill>
                <a:latin typeface="Calibri" pitchFamily="34" charset="0"/>
                <a:cs typeface="Calibri" pitchFamily="34" charset="0"/>
              </a:rPr>
              <a:t>:</a:t>
            </a:r>
          </a:p>
          <a:p>
            <a:pPr algn="ctr"/>
            <a:r>
              <a:rPr lang="en-US" sz="5400" b="1" dirty="0" smtClean="0">
                <a:solidFill>
                  <a:schemeClr val="bg1"/>
                </a:solidFill>
                <a:latin typeface="Calibri" pitchFamily="34" charset="0"/>
                <a:cs typeface="Calibri" pitchFamily="34" charset="0"/>
              </a:rPr>
              <a:t>In case any change in the Address or Contact Number You are requested to </a:t>
            </a:r>
            <a:r>
              <a:rPr lang="en-US" sz="5400" b="1" smtClean="0">
                <a:solidFill>
                  <a:schemeClr val="bg1"/>
                </a:solidFill>
                <a:latin typeface="Calibri" pitchFamily="34" charset="0"/>
                <a:cs typeface="Calibri" pitchFamily="34" charset="0"/>
              </a:rPr>
              <a:t>inform the </a:t>
            </a:r>
            <a:r>
              <a:rPr lang="en-US" sz="5400" b="1" dirty="0" smtClean="0">
                <a:solidFill>
                  <a:schemeClr val="bg1"/>
                </a:solidFill>
                <a:latin typeface="Calibri" pitchFamily="34" charset="0"/>
                <a:cs typeface="Calibri" pitchFamily="34" charset="0"/>
              </a:rPr>
              <a:t>school</a:t>
            </a:r>
            <a:endParaRPr lang="en-US" sz="5400" b="1" dirty="0">
              <a:solidFill>
                <a:schemeClr val="bg1"/>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914400" y="2514600"/>
            <a:ext cx="7467600" cy="1446550"/>
          </a:xfrm>
          <a:prstGeom prst="rect">
            <a:avLst/>
          </a:prstGeom>
          <a:noFill/>
          <a:ln w="9525">
            <a:noFill/>
            <a:miter lim="800000"/>
            <a:headEnd/>
            <a:tailEnd/>
          </a:ln>
        </p:spPr>
        <p:txBody>
          <a:bodyPr>
            <a:spAutoFit/>
          </a:bodyPr>
          <a:lstStyle/>
          <a:p>
            <a:pPr>
              <a:defRPr/>
            </a:pPr>
            <a:r>
              <a:rPr lang="en-US" sz="88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latin typeface="Tahoma" pitchFamily="34" charset="0"/>
                <a:cs typeface="Tahoma" pitchFamily="34" charset="0"/>
              </a:rPr>
              <a:t>THANK  YOU</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925" decel="100000"/>
                                        <p:tgtEl>
                                          <p:spTgt spid="2"/>
                                        </p:tgtEl>
                                      </p:cBhvr>
                                    </p:animEffect>
                                    <p:animScale>
                                      <p:cBhvr>
                                        <p:cTn id="8" dur="1925" decel="100000"/>
                                        <p:tgtEl>
                                          <p:spTgt spid="2"/>
                                        </p:tgtEl>
                                      </p:cBhvr>
                                      <p:from x="10000" y="10000"/>
                                      <p:to x="200000" y="450000"/>
                                    </p:animScale>
                                    <p:animScale>
                                      <p:cBhvr>
                                        <p:cTn id="9" dur="3075" accel="100000" fill="hold">
                                          <p:stCondLst>
                                            <p:cond delay="1925"/>
                                          </p:stCondLst>
                                        </p:cTn>
                                        <p:tgtEl>
                                          <p:spTgt spid="2"/>
                                        </p:tgtEl>
                                      </p:cBhvr>
                                      <p:from x="200000" y="450000"/>
                                      <p:to x="100000" y="100000"/>
                                    </p:animScale>
                                    <p:set>
                                      <p:cBhvr>
                                        <p:cTn id="10" dur="1925" fill="hold"/>
                                        <p:tgtEl>
                                          <p:spTgt spid="2"/>
                                        </p:tgtEl>
                                        <p:attrNameLst>
                                          <p:attrName>ppt_x</p:attrName>
                                        </p:attrNameLst>
                                      </p:cBhvr>
                                      <p:to>
                                        <p:strVal val="(0.5)"/>
                                      </p:to>
                                    </p:set>
                                    <p:anim from="(0.5)" to="(#ppt_x)" calcmode="lin" valueType="num">
                                      <p:cBhvr>
                                        <p:cTn id="11" dur="3075" accel="100000" fill="hold">
                                          <p:stCondLst>
                                            <p:cond delay="1925"/>
                                          </p:stCondLst>
                                        </p:cTn>
                                        <p:tgtEl>
                                          <p:spTgt spid="2"/>
                                        </p:tgtEl>
                                        <p:attrNameLst>
                                          <p:attrName>ppt_x</p:attrName>
                                        </p:attrNameLst>
                                      </p:cBhvr>
                                    </p:anim>
                                    <p:set>
                                      <p:cBhvr>
                                        <p:cTn id="12" dur="1925" fill="hold"/>
                                        <p:tgtEl>
                                          <p:spTgt spid="2"/>
                                        </p:tgtEl>
                                        <p:attrNameLst>
                                          <p:attrName>ppt_y</p:attrName>
                                        </p:attrNameLst>
                                      </p:cBhvr>
                                      <p:to>
                                        <p:strVal val="(#ppt_y+0.4)"/>
                                      </p:to>
                                    </p:set>
                                    <p:anim from="(#ppt_y+0.4)" to="(#ppt_y)" calcmode="lin" valueType="num">
                                      <p:cBhvr>
                                        <p:cTn id="13" dur="3075" accel="100000" fill="hold">
                                          <p:stCondLst>
                                            <p:cond delay="192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33350" y="1166842"/>
            <a:ext cx="8877300" cy="3046988"/>
          </a:xfrm>
          <a:prstGeom prst="rect">
            <a:avLst/>
          </a:prstGeom>
          <a:solidFill>
            <a:srgbClr val="003E6C"/>
          </a:solidFill>
        </p:spPr>
        <p:txBody>
          <a:bodyPr wrap="square">
            <a:spAutoFit/>
          </a:bodyPr>
          <a:lstStyle/>
          <a:p>
            <a:pPr>
              <a:lnSpc>
                <a:spcPct val="150000"/>
              </a:lnSpc>
            </a:pPr>
            <a:r>
              <a:rPr lang="en-US" sz="3200" b="1" dirty="0" smtClean="0">
                <a:solidFill>
                  <a:srgbClr val="FFC000"/>
                </a:solidFill>
                <a:effectLst>
                  <a:outerShdw blurRad="38100" dist="38100" dir="2700000" algn="tl">
                    <a:srgbClr val="000000"/>
                  </a:outerShdw>
                </a:effectLst>
              </a:rPr>
              <a:t>Mrs. NIRMALA DEVI </a:t>
            </a:r>
            <a:r>
              <a:rPr lang="en-US" sz="3200" b="1" dirty="0" smtClean="0">
                <a:solidFill>
                  <a:srgbClr val="FFC000"/>
                </a:solidFill>
              </a:rPr>
              <a:t>- </a:t>
            </a:r>
            <a:r>
              <a:rPr lang="en-US" sz="3200" b="1" u="sng" dirty="0" smtClean="0">
                <a:solidFill>
                  <a:srgbClr val="FFC000"/>
                </a:solidFill>
                <a:effectLst>
                  <a:outerShdw blurRad="38100" dist="38100" dir="2700000" algn="tl">
                    <a:srgbClr val="000000"/>
                  </a:outerShdw>
                </a:effectLst>
              </a:rPr>
              <a:t>Co-</a:t>
            </a:r>
            <a:r>
              <a:rPr lang="en-US" sz="3200" b="1" u="sng" dirty="0" err="1" smtClean="0">
                <a:solidFill>
                  <a:srgbClr val="FFC000"/>
                </a:solidFill>
                <a:effectLst>
                  <a:outerShdw blurRad="38100" dist="38100" dir="2700000" algn="tl">
                    <a:srgbClr val="000000"/>
                  </a:outerShdw>
                </a:effectLst>
              </a:rPr>
              <a:t>Ordinator</a:t>
            </a:r>
            <a:endParaRPr lang="en-US" sz="3200" b="1" u="sng" dirty="0" smtClean="0">
              <a:solidFill>
                <a:srgbClr val="FFC000"/>
              </a:solidFill>
              <a:effectLst>
                <a:outerShdw blurRad="38100" dist="38100" dir="2700000" algn="tl">
                  <a:srgbClr val="000000"/>
                </a:outerShdw>
              </a:effectLst>
            </a:endParaRPr>
          </a:p>
          <a:p>
            <a:pPr>
              <a:lnSpc>
                <a:spcPct val="150000"/>
              </a:lnSpc>
            </a:pPr>
            <a:endParaRPr lang="en-US" sz="3200" b="1" dirty="0" smtClean="0">
              <a:solidFill>
                <a:srgbClr val="FFC000"/>
              </a:solidFill>
              <a:effectLst>
                <a:outerShdw blurRad="38100" dist="38100" dir="2700000" algn="tl">
                  <a:srgbClr val="000000"/>
                </a:outerShdw>
              </a:effectLst>
            </a:endParaRPr>
          </a:p>
          <a:p>
            <a:r>
              <a:rPr lang="en-US" sz="3200" b="1" dirty="0" smtClean="0">
                <a:solidFill>
                  <a:srgbClr val="FFC000"/>
                </a:solidFill>
                <a:effectLst>
                  <a:outerShdw blurRad="38100" dist="38100" dir="2700000" algn="tl">
                    <a:srgbClr val="000000"/>
                  </a:outerShdw>
                </a:effectLst>
                <a:latin typeface="Calibri" pitchFamily="34" charset="0"/>
                <a:cs typeface="Calibri" pitchFamily="34" charset="0"/>
              </a:rPr>
              <a:t> </a:t>
            </a:r>
            <a:r>
              <a:rPr lang="en-US" sz="3200" b="1" dirty="0" smtClean="0">
                <a:solidFill>
                  <a:schemeClr val="bg1"/>
                </a:solidFill>
                <a:effectLst>
                  <a:outerShdw blurRad="38100" dist="38100" dir="2700000" algn="tl">
                    <a:srgbClr val="000000"/>
                  </a:outerShdw>
                </a:effectLst>
                <a:latin typeface="Calibri" pitchFamily="34" charset="0"/>
                <a:cs typeface="Calibri" pitchFamily="34" charset="0"/>
              </a:rPr>
              <a:t>	</a:t>
            </a:r>
            <a:r>
              <a:rPr lang="en-US" sz="3200" b="1" dirty="0" smtClean="0">
                <a:solidFill>
                  <a:schemeClr val="bg1"/>
                </a:solidFill>
                <a:latin typeface="Calibri" pitchFamily="34" charset="0"/>
                <a:cs typeface="Calibri" pitchFamily="34" charset="0"/>
              </a:rPr>
              <a:t>X A 	 –  	Mr. P V K PRASAD</a:t>
            </a:r>
          </a:p>
          <a:p>
            <a:r>
              <a:rPr lang="en-US" sz="3200" b="1" dirty="0" smtClean="0">
                <a:solidFill>
                  <a:schemeClr val="bg1"/>
                </a:solidFill>
                <a:latin typeface="Calibri" pitchFamily="34" charset="0"/>
                <a:cs typeface="Calibri" pitchFamily="34" charset="0"/>
              </a:rPr>
              <a:t>	X B 	 – 	Mr. APPARAO REDDY</a:t>
            </a:r>
            <a:endParaRPr lang="en-US" sz="3200" b="1" dirty="0">
              <a:solidFill>
                <a:schemeClr val="bg1"/>
              </a:solidFill>
              <a:latin typeface="Calibri" pitchFamily="34" charset="0"/>
              <a:cs typeface="Calibri" pitchFamily="34" charset="0"/>
            </a:endParaRPr>
          </a:p>
          <a:p>
            <a:r>
              <a:rPr lang="en-US" sz="3200" b="1" dirty="0">
                <a:solidFill>
                  <a:schemeClr val="bg1"/>
                </a:solidFill>
                <a:latin typeface="Calibri" pitchFamily="34" charset="0"/>
                <a:cs typeface="Calibri" pitchFamily="34" charset="0"/>
              </a:rPr>
              <a:t> </a:t>
            </a:r>
            <a:r>
              <a:rPr lang="en-US" sz="3200" b="1" dirty="0" smtClean="0">
                <a:solidFill>
                  <a:schemeClr val="bg1"/>
                </a:solidFill>
                <a:latin typeface="Calibri" pitchFamily="34" charset="0"/>
                <a:cs typeface="Calibri" pitchFamily="34" charset="0"/>
              </a:rPr>
              <a:t>	</a:t>
            </a:r>
          </a:p>
        </p:txBody>
      </p:sp>
      <p:sp>
        <p:nvSpPr>
          <p:cNvPr id="4" name="TextBox 3"/>
          <p:cNvSpPr txBox="1"/>
          <p:nvPr/>
        </p:nvSpPr>
        <p:spPr>
          <a:xfrm>
            <a:off x="133350" y="228600"/>
            <a:ext cx="8877300" cy="584775"/>
          </a:xfrm>
          <a:prstGeom prst="rect">
            <a:avLst/>
          </a:prstGeom>
          <a:solidFill>
            <a:srgbClr val="003E6C"/>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CLASS TEACHERS</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endParaRPr>
          </a:p>
        </p:txBody>
      </p:sp>
    </p:spTree>
    <p:extLst>
      <p:ext uri="{BB962C8B-B14F-4D97-AF65-F5344CB8AC3E}">
        <p14:creationId xmlns="" xmlns:p14="http://schemas.microsoft.com/office/powerpoint/2010/main" val="1538430007"/>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1"/>
            <a:ext cx="9144000" cy="1107996"/>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ENGLISH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928662" y="2143116"/>
          <a:ext cx="7239000" cy="2164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ENGLISH</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3600" b="1" dirty="0" smtClean="0">
                          <a:latin typeface="Calibri" pitchFamily="34" charset="0"/>
                          <a:cs typeface="Calibri" pitchFamily="34" charset="0"/>
                        </a:rPr>
                        <a:t>MRS.</a:t>
                      </a:r>
                      <a:r>
                        <a:rPr lang="en-US" sz="3600" b="1" baseline="0" dirty="0" smtClean="0">
                          <a:latin typeface="Calibri" pitchFamily="34" charset="0"/>
                          <a:cs typeface="Calibri" pitchFamily="34" charset="0"/>
                        </a:rPr>
                        <a:t>  ROUMELIA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B</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3600" b="1" dirty="0" smtClean="0">
                          <a:latin typeface="Calibri" pitchFamily="34" charset="0"/>
                          <a:cs typeface="Calibri" pitchFamily="34" charset="0"/>
                        </a:rPr>
                        <a:t>MRS.  P. SARASWATHI</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003031"/>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HINDI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800100" y="1219200"/>
          <a:ext cx="7810500" cy="1920240"/>
        </p:xfrm>
        <a:graphic>
          <a:graphicData uri="http://schemas.openxmlformats.org/drawingml/2006/table">
            <a:tbl>
              <a:tblPr firstRow="1" bandRow="1">
                <a:tableStyleId>{5C22544A-7EE6-4342-B048-85BDC9FD1C3A}</a:tableStyleId>
              </a:tblPr>
              <a:tblGrid>
                <a:gridCol w="2147888"/>
                <a:gridCol w="5662612"/>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HINDI</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600" b="1" kern="1200" dirty="0" smtClean="0">
                          <a:solidFill>
                            <a:schemeClr val="dk1"/>
                          </a:solidFill>
                          <a:latin typeface="Calibri" pitchFamily="34" charset="0"/>
                          <a:ea typeface="+mn-ea"/>
                          <a:cs typeface="Calibri" pitchFamily="34" charset="0"/>
                        </a:rPr>
                        <a:t>MRS. MADHUBALA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B</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600" b="1" kern="1200" dirty="0" smtClean="0">
                          <a:solidFill>
                            <a:schemeClr val="dk1"/>
                          </a:solidFill>
                          <a:latin typeface="Calibri" pitchFamily="34" charset="0"/>
                          <a:ea typeface="+mn-ea"/>
                          <a:cs typeface="Calibri" pitchFamily="34" charset="0"/>
                        </a:rPr>
                        <a:t>MRS. CH. NIRMALA DEVI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857224" y="4714884"/>
          <a:ext cx="7858180" cy="1593991"/>
        </p:xfrm>
        <a:graphic>
          <a:graphicData uri="http://schemas.openxmlformats.org/drawingml/2006/table">
            <a:tbl>
              <a:tblPr firstRow="1" bandRow="1">
                <a:tableStyleId>{5C22544A-7EE6-4342-B048-85BDC9FD1C3A}</a:tableStyleId>
              </a:tblPr>
              <a:tblGrid>
                <a:gridCol w="2432294"/>
                <a:gridCol w="5425886"/>
              </a:tblGrid>
              <a:tr h="513645">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SANSKRIT</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53911">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MR. BHIMA RAJU</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 Box 2"/>
          <p:cNvSpPr txBox="1">
            <a:spLocks noChangeArrowheads="1"/>
          </p:cNvSpPr>
          <p:nvPr/>
        </p:nvSpPr>
        <p:spPr bwMode="auto">
          <a:xfrm>
            <a:off x="0" y="3429000"/>
            <a:ext cx="9144000" cy="1003031"/>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SANSKRIT  TEACHER</a:t>
            </a:r>
            <a:endParaRPr lang="en-US" sz="4400" b="1" u="sng" spc="-100" dirty="0">
              <a:ln/>
              <a:solidFill>
                <a:srgbClr val="FFFF00"/>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003031"/>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MATHS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914400" y="1645920"/>
          <a:ext cx="7543800" cy="1920240"/>
        </p:xfrm>
        <a:graphic>
          <a:graphicData uri="http://schemas.openxmlformats.org/drawingml/2006/table">
            <a:tbl>
              <a:tblPr firstRow="1" bandRow="1">
                <a:tableStyleId>{5C22544A-7EE6-4342-B048-85BDC9FD1C3A}</a:tableStyleId>
              </a:tblPr>
              <a:tblGrid>
                <a:gridCol w="2074545"/>
                <a:gridCol w="5469255"/>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MATHEMATICS</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rtl="0" eaLnBrk="1" latinLnBrk="0" hangingPunct="1"/>
                      <a:r>
                        <a:rPr kumimoji="0" lang="en-US" sz="3600" b="1" kern="1200" dirty="0" smtClean="0">
                          <a:solidFill>
                            <a:schemeClr val="dk1"/>
                          </a:solidFill>
                          <a:latin typeface="Calibri" pitchFamily="34" charset="0"/>
                          <a:ea typeface="+mn-ea"/>
                          <a:cs typeface="Calibri" pitchFamily="34" charset="0"/>
                        </a:rPr>
                        <a:t>MR. K. SRINIVASA RAO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B</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rtl="0" eaLnBrk="1" latinLnBrk="0" hangingPunct="1"/>
                      <a:r>
                        <a:rPr kumimoji="0" lang="en-US" sz="3600" b="1" kern="1200" dirty="0" smtClean="0">
                          <a:solidFill>
                            <a:schemeClr val="dk1"/>
                          </a:solidFill>
                          <a:latin typeface="Calibri" pitchFamily="34" charset="0"/>
                          <a:ea typeface="+mn-ea"/>
                          <a:cs typeface="Calibri" pitchFamily="34" charset="0"/>
                        </a:rPr>
                        <a:t>MRS. SREELATHA  NAIR</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SCIENCE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152400" y="1149096"/>
          <a:ext cx="8839199" cy="2359152"/>
        </p:xfrm>
        <a:graphic>
          <a:graphicData uri="http://schemas.openxmlformats.org/drawingml/2006/table">
            <a:tbl>
              <a:tblPr firstRow="1" bandRow="1">
                <a:tableStyleId>{5C22544A-7EE6-4342-B048-85BDC9FD1C3A}</a:tableStyleId>
              </a:tblPr>
              <a:tblGrid>
                <a:gridCol w="1095122"/>
                <a:gridCol w="2424913"/>
                <a:gridCol w="2659582"/>
                <a:gridCol w="2659582"/>
              </a:tblGrid>
              <a:tr h="786384">
                <a:tc>
                  <a:txBody>
                    <a:bodyPr/>
                    <a:lstStyle/>
                    <a:p>
                      <a:pPr marL="0" algn="ctr" rtl="0" eaLnBrk="1" latinLnBrk="0" hangingPunct="1"/>
                      <a:r>
                        <a:rPr kumimoji="0" lang="en-US" sz="2000" b="1" kern="1200" dirty="0" smtClean="0">
                          <a:solidFill>
                            <a:schemeClr val="tx1"/>
                          </a:solidFill>
                          <a:effectLst>
                            <a:outerShdw blurRad="38100" dist="38100" dir="2700000" algn="tl">
                              <a:srgbClr val="000000">
                                <a:alpha val="43137"/>
                              </a:srgbClr>
                            </a:outerShdw>
                          </a:effectLst>
                          <a:latin typeface="Corbel(BODY)"/>
                          <a:ea typeface="+mn-ea"/>
                          <a:cs typeface="+mn-cs"/>
                        </a:rPr>
                        <a:t>CLASS </a:t>
                      </a:r>
                      <a:endParaRPr kumimoji="0" lang="en-US" sz="2000" b="1" kern="1200" dirty="0">
                        <a:solidFill>
                          <a:schemeClr val="tx1"/>
                        </a:solidFill>
                        <a:effectLst>
                          <a:outerShdw blurRad="38100" dist="38100" dir="2700000" algn="tl">
                            <a:srgbClr val="000000">
                              <a:alpha val="43137"/>
                            </a:srgbClr>
                          </a:outerShdw>
                        </a:effectLst>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effectLst>
                            <a:outerShdw blurRad="38100" dist="38100" dir="2700000" algn="tl">
                              <a:srgbClr val="000000">
                                <a:alpha val="43137"/>
                              </a:srgbClr>
                            </a:outerShdw>
                          </a:effectLst>
                          <a:latin typeface="Corbel(BODY)"/>
                          <a:ea typeface="+mn-ea"/>
                          <a:cs typeface="+mn-cs"/>
                        </a:rPr>
                        <a:t>PHYSICS</a:t>
                      </a:r>
                      <a:endParaRPr kumimoji="0" lang="en-US" sz="2000" b="1" kern="1200" dirty="0">
                        <a:solidFill>
                          <a:schemeClr val="tx1"/>
                        </a:solidFill>
                        <a:effectLst>
                          <a:outerShdw blurRad="38100" dist="38100" dir="2700000" algn="tl">
                            <a:srgbClr val="000000">
                              <a:alpha val="43137"/>
                            </a:srgbClr>
                          </a:outerShdw>
                        </a:effectLst>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effectLst>
                            <a:outerShdw blurRad="38100" dist="38100" dir="2700000" algn="tl">
                              <a:srgbClr val="000000">
                                <a:alpha val="43137"/>
                              </a:srgbClr>
                            </a:outerShdw>
                          </a:effectLst>
                          <a:latin typeface="Corbel(BODY)"/>
                          <a:ea typeface="+mn-ea"/>
                          <a:cs typeface="+mn-cs"/>
                        </a:rPr>
                        <a:t>CHEMISTRY</a:t>
                      </a:r>
                      <a:endParaRPr kumimoji="0" lang="en-US" sz="2000" b="1" kern="1200" dirty="0">
                        <a:solidFill>
                          <a:schemeClr val="tx1"/>
                        </a:solidFill>
                        <a:effectLst>
                          <a:outerShdw blurRad="38100" dist="38100" dir="2700000" algn="tl">
                            <a:srgbClr val="000000">
                              <a:alpha val="43137"/>
                            </a:srgbClr>
                          </a:outerShdw>
                        </a:effectLst>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effectLst>
                            <a:outerShdw blurRad="38100" dist="38100" dir="2700000" algn="tl">
                              <a:srgbClr val="000000">
                                <a:alpha val="43137"/>
                              </a:srgbClr>
                            </a:outerShdw>
                          </a:effectLst>
                          <a:latin typeface="Corbel(BODY)"/>
                          <a:ea typeface="+mn-ea"/>
                          <a:cs typeface="+mn-cs"/>
                        </a:rPr>
                        <a:t>BIOLOGY</a:t>
                      </a:r>
                      <a:endParaRPr kumimoji="0" lang="en-US" sz="2000" b="1" kern="1200" dirty="0">
                        <a:solidFill>
                          <a:schemeClr val="tx1"/>
                        </a:solidFill>
                        <a:effectLst>
                          <a:outerShdw blurRad="38100" dist="38100" dir="2700000" algn="tl">
                            <a:srgbClr val="000000">
                              <a:alpha val="43137"/>
                            </a:srgbClr>
                          </a:outerShdw>
                        </a:effectLst>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6384">
                <a:tc>
                  <a:txBody>
                    <a:bodyPr/>
                    <a:lstStyle/>
                    <a:p>
                      <a:pPr marL="0" algn="ctr" rtl="0" eaLnBrk="1" latinLnBrk="0" hangingPunct="1"/>
                      <a:r>
                        <a:rPr kumimoji="0" lang="en-US" sz="2000" b="1" kern="1200" dirty="0" smtClean="0">
                          <a:solidFill>
                            <a:schemeClr val="tx1"/>
                          </a:solidFill>
                          <a:latin typeface="Corbel(BODY)"/>
                          <a:ea typeface="+mn-ea"/>
                          <a:cs typeface="+mn-cs"/>
                        </a:rPr>
                        <a:t>X – 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a:t>
                      </a:r>
                      <a:r>
                        <a:rPr kumimoji="0" lang="en-US" sz="2000" b="1" kern="1200" baseline="0" dirty="0" smtClean="0">
                          <a:solidFill>
                            <a:schemeClr val="tx1"/>
                          </a:solidFill>
                          <a:latin typeface="Corbel(BODY)"/>
                          <a:ea typeface="+mn-ea"/>
                          <a:cs typeface="+mn-cs"/>
                        </a:rPr>
                        <a:t> DEEPTHI VARMA</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000" b="1" kern="1200" dirty="0" smtClean="0">
                          <a:solidFill>
                            <a:schemeClr val="tx1"/>
                          </a:solidFill>
                          <a:latin typeface="Corbel(BODY)"/>
                          <a:ea typeface="+mn-ea"/>
                          <a:cs typeface="+mn-cs"/>
                        </a:rPr>
                        <a:t>MR. P.V.K. PRASAD</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P. DEEPTHI</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6384">
                <a:tc>
                  <a:txBody>
                    <a:bodyPr/>
                    <a:lstStyle/>
                    <a:p>
                      <a:pPr marL="0" algn="ctr" rtl="0" eaLnBrk="1" latinLnBrk="0" hangingPunct="1"/>
                      <a:r>
                        <a:rPr kumimoji="0" lang="en-US" sz="2000" b="1" kern="1200" dirty="0" smtClean="0">
                          <a:solidFill>
                            <a:schemeClr val="tx1"/>
                          </a:solidFill>
                          <a:latin typeface="Corbel(BODY)"/>
                          <a:ea typeface="+mn-ea"/>
                          <a:cs typeface="+mn-cs"/>
                        </a:rPr>
                        <a:t>X – B</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K. SRIVANI</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 P.V.K. PRASAD</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P. DEEPTHI</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SOCIAL </a:t>
            </a:r>
            <a:r>
              <a:rPr lang="en-US" sz="4400" b="1" u="sng" spc="-100" dirty="0">
                <a:ln/>
                <a:solidFill>
                  <a:srgbClr val="FFFF00"/>
                </a:solidFill>
                <a:latin typeface="Calibri" pitchFamily="34" charset="0"/>
                <a:cs typeface="Calibri" pitchFamily="34" charset="0"/>
              </a:rPr>
              <a:t>SCIENCE TEACHERS</a:t>
            </a:r>
          </a:p>
        </p:txBody>
      </p:sp>
      <p:graphicFrame>
        <p:nvGraphicFramePr>
          <p:cNvPr id="4" name="Table 3"/>
          <p:cNvGraphicFramePr>
            <a:graphicFrameLocks noGrp="1"/>
          </p:cNvGraphicFramePr>
          <p:nvPr/>
        </p:nvGraphicFramePr>
        <p:xfrm>
          <a:off x="914400" y="1397000"/>
          <a:ext cx="7772400" cy="2042160"/>
        </p:xfrm>
        <a:graphic>
          <a:graphicData uri="http://schemas.openxmlformats.org/drawingml/2006/table">
            <a:tbl>
              <a:tblPr firstRow="1" bandRow="1">
                <a:tableStyleId>{5C22544A-7EE6-4342-B048-85BDC9FD1C3A}</a:tableStyleId>
              </a:tblPr>
              <a:tblGrid>
                <a:gridCol w="2137410"/>
                <a:gridCol w="5634990"/>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SOCIAL</a:t>
                      </a:r>
                      <a:r>
                        <a:rPr lang="en-US" sz="3600" b="1" baseline="0"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 SCIENCE</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000" b="1" dirty="0" smtClean="0">
                          <a:latin typeface="Calibri" pitchFamily="34" charset="0"/>
                          <a:cs typeface="Calibri" pitchFamily="34" charset="0"/>
                        </a:rPr>
                        <a:t>X –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baseline="0" dirty="0" smtClean="0">
                          <a:latin typeface="Calibri" pitchFamily="34" charset="0"/>
                          <a:cs typeface="Calibri" pitchFamily="34" charset="0"/>
                        </a:rPr>
                        <a:t>MRS. </a:t>
                      </a:r>
                      <a:r>
                        <a:rPr lang="en-US" sz="3200" b="1" baseline="0" smtClean="0">
                          <a:latin typeface="Calibri" pitchFamily="34" charset="0"/>
                          <a:cs typeface="Calibri" pitchFamily="34" charset="0"/>
                        </a:rPr>
                        <a:t>FARIDA PARVEEN ANSARI</a:t>
                      </a:r>
                      <a:endParaRPr lang="en-US" sz="3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000" b="1" dirty="0" smtClean="0">
                          <a:latin typeface="Calibri" pitchFamily="34" charset="0"/>
                          <a:cs typeface="Calibri" pitchFamily="34" charset="0"/>
                        </a:rPr>
                        <a:t>X – B</a:t>
                      </a:r>
                      <a:endParaRPr lang="en-US" sz="40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latin typeface="Calibri" pitchFamily="34" charset="0"/>
                          <a:cs typeface="Calibri" pitchFamily="34" charset="0"/>
                        </a:rPr>
                        <a:t>MR. APPA  RAO  REDDY</a:t>
                      </a:r>
                      <a:endParaRPr lang="en-US" sz="3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TS010286717">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oncours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TS010286717</Template>
  <TotalTime>12381</TotalTime>
  <Words>1010</Words>
  <Application>Microsoft Office PowerPoint</Application>
  <PresentationFormat>On-screen Show (4:3)</PresentationFormat>
  <Paragraphs>166</Paragraphs>
  <Slides>34</Slides>
  <Notes>3</Notes>
  <HiddenSlides>0</HiddenSlides>
  <MMClips>0</MMClips>
  <ScaleCrop>false</ScaleCrop>
  <HeadingPairs>
    <vt:vector size="4" baseType="variant">
      <vt:variant>
        <vt:lpstr>Theme</vt:lpstr>
      </vt:variant>
      <vt:variant>
        <vt:i4>3</vt:i4>
      </vt:variant>
      <vt:variant>
        <vt:lpstr>Slide Titles</vt:lpstr>
      </vt:variant>
      <vt:variant>
        <vt:i4>34</vt:i4>
      </vt:variant>
    </vt:vector>
  </HeadingPairs>
  <TitlesOfParts>
    <vt:vector size="37" baseType="lpstr">
      <vt:lpstr>TS010286717</vt:lpstr>
      <vt:lpstr>White with Courier font for code slides</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Navy Children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LAPTOP</dc:creator>
  <cp:keywords/>
  <dc:description/>
  <cp:lastModifiedBy>SVR-ROOM-SYS-1</cp:lastModifiedBy>
  <cp:revision>1348</cp:revision>
  <dcterms:created xsi:type="dcterms:W3CDTF">2012-02-23T17:02:05Z</dcterms:created>
  <dcterms:modified xsi:type="dcterms:W3CDTF">2019-03-19T04:01:23Z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